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11" r:id="rId7"/>
    <p:sldId id="302" r:id="rId8"/>
    <p:sldId id="312" r:id="rId9"/>
    <p:sldId id="313" r:id="rId10"/>
    <p:sldId id="314"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40" r:id="rId35"/>
    <p:sldId id="341" r:id="rId36"/>
    <p:sldId id="34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ji Ravi" initials="SR" lastIdx="1" clrIdx="0">
    <p:extLst>
      <p:ext uri="{19B8F6BF-5375-455C-9EA6-DF929625EA0E}">
        <p15:presenceInfo xmlns:p15="http://schemas.microsoft.com/office/powerpoint/2012/main" userId="6464a464fe29fe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66" d="100"/>
          <a:sy n="66" d="100"/>
        </p:scale>
        <p:origin x="90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9/29/2023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9/29/2023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9/29/2023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9/29/2023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9/29/2023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9/29/2023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9/29/2023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9/29/2023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9/29/2023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9/29/2023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983954" y="2195408"/>
            <a:ext cx="3816160" cy="2507212"/>
          </a:xfrm>
        </p:spPr>
        <p:txBody>
          <a:bodyPr anchor="b">
            <a:noAutofit/>
          </a:bodyPr>
          <a:lstStyle/>
          <a:p>
            <a:br>
              <a:rPr lang="en-IN" sz="4000" dirty="0">
                <a:solidFill>
                  <a:schemeClr val="accent6">
                    <a:lumMod val="40000"/>
                    <a:lumOff val="60000"/>
                  </a:schemeClr>
                </a:solidFill>
                <a:effectLst/>
                <a:latin typeface="Algerian" panose="04020705040A02060702" pitchFamily="82" charset="0"/>
              </a:rPr>
            </a:br>
            <a:br>
              <a:rPr lang="en-IN" sz="4000" dirty="0">
                <a:solidFill>
                  <a:schemeClr val="accent6">
                    <a:lumMod val="40000"/>
                    <a:lumOff val="60000"/>
                  </a:schemeClr>
                </a:solidFill>
                <a:effectLst/>
                <a:latin typeface="Algerian" panose="04020705040A02060702" pitchFamily="82" charset="0"/>
              </a:rPr>
            </a:br>
            <a:br>
              <a:rPr lang="en-IN" sz="4000" dirty="0">
                <a:solidFill>
                  <a:schemeClr val="accent6">
                    <a:lumMod val="40000"/>
                    <a:lumOff val="60000"/>
                  </a:schemeClr>
                </a:solidFill>
                <a:effectLst/>
                <a:latin typeface="Algerian" panose="04020705040A02060702" pitchFamily="82" charset="0"/>
              </a:rPr>
            </a:br>
            <a:r>
              <a:rPr lang="en-IN" sz="4000" dirty="0">
                <a:solidFill>
                  <a:schemeClr val="accent6">
                    <a:lumMod val="40000"/>
                    <a:lumOff val="60000"/>
                  </a:schemeClr>
                </a:solidFill>
                <a:effectLst/>
                <a:latin typeface="Algerian" panose="04020705040A02060702" pitchFamily="82" charset="0"/>
              </a:rPr>
              <a:t>Structured </a:t>
            </a:r>
            <a:br>
              <a:rPr lang="en-IN" sz="4000" dirty="0">
                <a:solidFill>
                  <a:schemeClr val="accent6">
                    <a:lumMod val="40000"/>
                    <a:lumOff val="60000"/>
                  </a:schemeClr>
                </a:solidFill>
                <a:effectLst/>
                <a:latin typeface="Algerian" panose="04020705040A02060702" pitchFamily="82" charset="0"/>
              </a:rPr>
            </a:br>
            <a:r>
              <a:rPr lang="en-IN" sz="4000" dirty="0">
                <a:solidFill>
                  <a:schemeClr val="accent6">
                    <a:lumMod val="40000"/>
                    <a:lumOff val="60000"/>
                  </a:schemeClr>
                </a:solidFill>
                <a:effectLst/>
                <a:latin typeface="Algerian" panose="04020705040A02060702" pitchFamily="82" charset="0"/>
              </a:rPr>
              <a:t>Query Language (sql)</a:t>
            </a:r>
            <a:br>
              <a:rPr lang="en-IN" sz="4000" dirty="0">
                <a:solidFill>
                  <a:schemeClr val="accent6">
                    <a:lumMod val="40000"/>
                    <a:lumOff val="60000"/>
                  </a:schemeClr>
                </a:solidFill>
                <a:effectLst/>
                <a:latin typeface="Algerian" panose="04020705040A02060702" pitchFamily="82" charset="0"/>
              </a:rPr>
            </a:br>
            <a:r>
              <a:rPr lang="en-IN" sz="4000" dirty="0">
                <a:solidFill>
                  <a:schemeClr val="accent6">
                    <a:lumMod val="40000"/>
                    <a:lumOff val="60000"/>
                  </a:schemeClr>
                </a:solidFill>
                <a:effectLst/>
                <a:latin typeface="Algerian" panose="04020705040A02060702" pitchFamily="82" charset="0"/>
              </a:rPr>
              <a:t>project 1</a:t>
            </a:r>
            <a:br>
              <a:rPr lang="en-IN" sz="4000" b="0" i="0" dirty="0">
                <a:solidFill>
                  <a:schemeClr val="tx2">
                    <a:lumMod val="50000"/>
                  </a:schemeClr>
                </a:solidFill>
                <a:effectLst/>
                <a:latin typeface="Algerian" panose="04020705040A02060702" pitchFamily="82" charset="0"/>
              </a:rPr>
            </a:br>
            <a:endParaRPr lang="en-US" sz="4000" dirty="0">
              <a:solidFill>
                <a:schemeClr val="tx2">
                  <a:lumMod val="50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By Gokul </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Greater than (&gt;) &amp; Less than (&lt;)</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925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Age &gt;18</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925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Age &lt;18</a:t>
            </a:r>
            <a:endParaRPr lang="en-IN" sz="1600" dirty="0">
              <a:latin typeface="Times New Roman" panose="02020603050405020304" pitchFamily="18" charset="0"/>
              <a:cs typeface="Times New Roman" panose="02020603050405020304" pitchFamily="18" charset="0"/>
            </a:endParaRPr>
          </a:p>
        </p:txBody>
      </p:sp>
      <p:pic>
        <p:nvPicPr>
          <p:cNvPr id="12" name="Content Placeholder 11">
            <a:extLst>
              <a:ext uri="{FF2B5EF4-FFF2-40B4-BE49-F238E27FC236}">
                <a16:creationId xmlns:a16="http://schemas.microsoft.com/office/drawing/2014/main" id="{D9789017-5D9F-DCF6-6915-C918C8720A60}"/>
              </a:ext>
            </a:extLst>
          </p:cNvPr>
          <p:cNvPicPr>
            <a:picLocks noGrp="1" noChangeAspect="1"/>
          </p:cNvPicPr>
          <p:nvPr>
            <p:ph sz="half" idx="2"/>
          </p:nvPr>
        </p:nvPicPr>
        <p:blipFill>
          <a:blip r:embed="rId2"/>
          <a:stretch>
            <a:fillRect/>
          </a:stretch>
        </p:blipFill>
        <p:spPr>
          <a:xfrm>
            <a:off x="1097280" y="2467429"/>
            <a:ext cx="4578777" cy="3401665"/>
          </a:xfrm>
        </p:spPr>
      </p:pic>
      <p:pic>
        <p:nvPicPr>
          <p:cNvPr id="14" name="Content Placeholder 13">
            <a:extLst>
              <a:ext uri="{FF2B5EF4-FFF2-40B4-BE49-F238E27FC236}">
                <a16:creationId xmlns:a16="http://schemas.microsoft.com/office/drawing/2014/main" id="{8A28131A-A56F-A378-7BCC-67CD7B54B0E7}"/>
              </a:ext>
            </a:extLst>
          </p:cNvPr>
          <p:cNvPicPr>
            <a:picLocks noGrp="1" noChangeAspect="1"/>
          </p:cNvPicPr>
          <p:nvPr>
            <p:ph sz="quarter" idx="4"/>
          </p:nvPr>
        </p:nvPicPr>
        <p:blipFill>
          <a:blip r:embed="rId3"/>
          <a:stretch>
            <a:fillRect/>
          </a:stretch>
        </p:blipFill>
        <p:spPr>
          <a:xfrm>
            <a:off x="6515944" y="2467323"/>
            <a:ext cx="4578776" cy="3401665"/>
          </a:xfrm>
        </p:spPr>
      </p:pic>
    </p:spTree>
    <p:extLst>
      <p:ext uri="{BB962C8B-B14F-4D97-AF65-F5344CB8AC3E}">
        <p14:creationId xmlns:p14="http://schemas.microsoft.com/office/powerpoint/2010/main" val="3394220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Greater than or </a:t>
            </a:r>
            <a:r>
              <a:rPr lang="en-IN" sz="2000" b="0" i="0" dirty="0" err="1">
                <a:solidFill>
                  <a:srgbClr val="374151"/>
                </a:solidFill>
                <a:effectLst/>
                <a:latin typeface="Book Antiqua" panose="02040602050305030304" pitchFamily="18" charset="0"/>
              </a:rPr>
              <a:t>EqualTo</a:t>
            </a:r>
            <a:r>
              <a:rPr lang="en-IN" sz="2000" b="0" i="0" dirty="0">
                <a:solidFill>
                  <a:srgbClr val="374151"/>
                </a:solidFill>
                <a:effectLst/>
                <a:latin typeface="Book Antiqua" panose="02040602050305030304" pitchFamily="18" charset="0"/>
              </a:rPr>
              <a:t> (&gt;=) &amp; Less than or </a:t>
            </a:r>
            <a:r>
              <a:rPr lang="en-IN" sz="2000" b="0" i="0" dirty="0" err="1">
                <a:solidFill>
                  <a:srgbClr val="374151"/>
                </a:solidFill>
                <a:effectLst/>
                <a:latin typeface="Book Antiqua" panose="02040602050305030304" pitchFamily="18" charset="0"/>
              </a:rPr>
              <a:t>EqualTo</a:t>
            </a:r>
            <a:r>
              <a:rPr lang="en-IN" sz="2000" b="0" i="0" dirty="0">
                <a:solidFill>
                  <a:srgbClr val="374151"/>
                </a:solidFill>
                <a:effectLst/>
                <a:latin typeface="Book Antiqua" panose="02040602050305030304" pitchFamily="18" charset="0"/>
              </a:rPr>
              <a:t> (&gt;=)</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925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Age &gt;=18</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925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Age &lt;=18</a:t>
            </a:r>
            <a:endParaRPr lang="en-IN" sz="1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2211A63-B579-301B-8111-9F5CAFE8B75D}"/>
              </a:ext>
            </a:extLst>
          </p:cNvPr>
          <p:cNvPicPr>
            <a:picLocks noGrp="1" noChangeAspect="1"/>
          </p:cNvPicPr>
          <p:nvPr>
            <p:ph sz="half" idx="2"/>
          </p:nvPr>
        </p:nvPicPr>
        <p:blipFill>
          <a:blip r:embed="rId2"/>
          <a:stretch>
            <a:fillRect/>
          </a:stretch>
        </p:blipFill>
        <p:spPr>
          <a:xfrm>
            <a:off x="1097280" y="2467429"/>
            <a:ext cx="4578777" cy="3401559"/>
          </a:xfrm>
        </p:spPr>
      </p:pic>
      <p:pic>
        <p:nvPicPr>
          <p:cNvPr id="10" name="Content Placeholder 9">
            <a:extLst>
              <a:ext uri="{FF2B5EF4-FFF2-40B4-BE49-F238E27FC236}">
                <a16:creationId xmlns:a16="http://schemas.microsoft.com/office/drawing/2014/main" id="{29176EB7-FA35-D038-7284-36A0DA53DD8E}"/>
              </a:ext>
            </a:extLst>
          </p:cNvPr>
          <p:cNvPicPr>
            <a:picLocks noGrp="1" noChangeAspect="1"/>
          </p:cNvPicPr>
          <p:nvPr>
            <p:ph sz="quarter" idx="4"/>
          </p:nvPr>
        </p:nvPicPr>
        <p:blipFill>
          <a:blip r:embed="rId3"/>
          <a:stretch>
            <a:fillRect/>
          </a:stretch>
        </p:blipFill>
        <p:spPr>
          <a:xfrm>
            <a:off x="6515944" y="2467429"/>
            <a:ext cx="4639736" cy="3401559"/>
          </a:xfrm>
        </p:spPr>
      </p:pic>
    </p:spTree>
    <p:extLst>
      <p:ext uri="{BB962C8B-B14F-4D97-AF65-F5344CB8AC3E}">
        <p14:creationId xmlns:p14="http://schemas.microsoft.com/office/powerpoint/2010/main" val="3817071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NOT IN (&lt; &gt;) &amp; NOT Equal To (!=)</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925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Age &lt;&gt;18</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925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Age !=18</a:t>
            </a:r>
            <a:endParaRPr lang="en-IN" sz="1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BE069A1-B401-BBC2-A48F-79F1336A8AA2}"/>
              </a:ext>
            </a:extLst>
          </p:cNvPr>
          <p:cNvPicPr>
            <a:picLocks noGrp="1" noChangeAspect="1"/>
          </p:cNvPicPr>
          <p:nvPr>
            <p:ph sz="half" idx="2"/>
          </p:nvPr>
        </p:nvPicPr>
        <p:blipFill>
          <a:blip r:embed="rId2"/>
          <a:stretch>
            <a:fillRect/>
          </a:stretch>
        </p:blipFill>
        <p:spPr>
          <a:xfrm>
            <a:off x="1097280" y="2467429"/>
            <a:ext cx="4578777" cy="3401559"/>
          </a:xfrm>
        </p:spPr>
      </p:pic>
      <p:pic>
        <p:nvPicPr>
          <p:cNvPr id="10" name="Content Placeholder 9">
            <a:extLst>
              <a:ext uri="{FF2B5EF4-FFF2-40B4-BE49-F238E27FC236}">
                <a16:creationId xmlns:a16="http://schemas.microsoft.com/office/drawing/2014/main" id="{0AC344CC-21AA-FC5F-94BD-8ECD5FF9CE44}"/>
              </a:ext>
            </a:extLst>
          </p:cNvPr>
          <p:cNvPicPr>
            <a:picLocks noGrp="1" noChangeAspect="1"/>
          </p:cNvPicPr>
          <p:nvPr>
            <p:ph sz="quarter" idx="4"/>
          </p:nvPr>
        </p:nvPicPr>
        <p:blipFill>
          <a:blip r:embed="rId3"/>
          <a:stretch>
            <a:fillRect/>
          </a:stretch>
        </p:blipFill>
        <p:spPr>
          <a:xfrm>
            <a:off x="6515944" y="2467429"/>
            <a:ext cx="4639736" cy="3401559"/>
          </a:xfrm>
        </p:spPr>
      </p:pic>
    </p:spTree>
    <p:extLst>
      <p:ext uri="{BB962C8B-B14F-4D97-AF65-F5344CB8AC3E}">
        <p14:creationId xmlns:p14="http://schemas.microsoft.com/office/powerpoint/2010/main" val="2825241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Count &amp; Distinct</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COUNT(</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Age = 18</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DISTINCT (</a:t>
            </a:r>
            <a:r>
              <a:rPr lang="en-US" sz="1600" dirty="0" err="1">
                <a:latin typeface="Times New Roman" panose="02020603050405020304" pitchFamily="18" charset="0"/>
                <a:cs typeface="Times New Roman" panose="02020603050405020304" pitchFamily="18" charset="0"/>
              </a:rPr>
              <a:t>CityState</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endParaRPr lang="en-IN" sz="1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BFD8EF9-C8EC-006F-7433-1A687A7D2C94}"/>
              </a:ext>
            </a:extLst>
          </p:cNvPr>
          <p:cNvPicPr>
            <a:picLocks noGrp="1" noChangeAspect="1"/>
          </p:cNvPicPr>
          <p:nvPr>
            <p:ph sz="half" idx="2"/>
          </p:nvPr>
        </p:nvPicPr>
        <p:blipFill>
          <a:blip r:embed="rId2"/>
          <a:stretch>
            <a:fillRect/>
          </a:stretch>
        </p:blipFill>
        <p:spPr>
          <a:xfrm>
            <a:off x="1097281" y="2467429"/>
            <a:ext cx="4578776" cy="3401559"/>
          </a:xfrm>
        </p:spPr>
      </p:pic>
      <p:pic>
        <p:nvPicPr>
          <p:cNvPr id="10" name="Content Placeholder 9">
            <a:extLst>
              <a:ext uri="{FF2B5EF4-FFF2-40B4-BE49-F238E27FC236}">
                <a16:creationId xmlns:a16="http://schemas.microsoft.com/office/drawing/2014/main" id="{CF938F96-0C3A-6779-FAD5-48496180D5B9}"/>
              </a:ext>
            </a:extLst>
          </p:cNvPr>
          <p:cNvPicPr>
            <a:picLocks noGrp="1" noChangeAspect="1"/>
          </p:cNvPicPr>
          <p:nvPr>
            <p:ph sz="quarter" idx="4"/>
          </p:nvPr>
        </p:nvPicPr>
        <p:blipFill>
          <a:blip r:embed="rId3"/>
          <a:stretch>
            <a:fillRect/>
          </a:stretch>
        </p:blipFill>
        <p:spPr>
          <a:xfrm>
            <a:off x="6515944" y="2467429"/>
            <a:ext cx="4639735" cy="3401559"/>
          </a:xfrm>
        </p:spPr>
      </p:pic>
    </p:spTree>
    <p:extLst>
      <p:ext uri="{BB962C8B-B14F-4D97-AF65-F5344CB8AC3E}">
        <p14:creationId xmlns:p14="http://schemas.microsoft.com/office/powerpoint/2010/main" val="650053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Count with Distinct &amp; Order By </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COUNT(DISTINCT Age) AS ALL_AGE FROM </a:t>
            </a:r>
            <a:r>
              <a:rPr lang="en-US" sz="1600" dirty="0" err="1">
                <a:latin typeface="Times New Roman" panose="02020603050405020304" pitchFamily="18" charset="0"/>
                <a:cs typeface="Times New Roman" panose="02020603050405020304" pitchFamily="18" charset="0"/>
              </a:rPr>
              <a:t>StudentInfo</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ORDER BY </a:t>
            </a:r>
            <a:r>
              <a:rPr lang="en-US" sz="1600" dirty="0" err="1">
                <a:latin typeface="Times New Roman" panose="02020603050405020304" pitchFamily="18" charset="0"/>
                <a:cs typeface="Times New Roman" panose="02020603050405020304" pitchFamily="18" charset="0"/>
              </a:rPr>
              <a:t>CityState</a:t>
            </a:r>
            <a:endParaRPr lang="en-IN" sz="1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51DAAB2-7BF1-FA0B-FC6E-663D1E454D98}"/>
              </a:ext>
            </a:extLst>
          </p:cNvPr>
          <p:cNvPicPr>
            <a:picLocks noGrp="1" noChangeAspect="1"/>
          </p:cNvPicPr>
          <p:nvPr>
            <p:ph sz="half" idx="2"/>
          </p:nvPr>
        </p:nvPicPr>
        <p:blipFill>
          <a:blip r:embed="rId2"/>
          <a:stretch>
            <a:fillRect/>
          </a:stretch>
        </p:blipFill>
        <p:spPr>
          <a:xfrm>
            <a:off x="1097280" y="2467429"/>
            <a:ext cx="4578777" cy="3401559"/>
          </a:xfrm>
        </p:spPr>
      </p:pic>
      <p:pic>
        <p:nvPicPr>
          <p:cNvPr id="10" name="Content Placeholder 9">
            <a:extLst>
              <a:ext uri="{FF2B5EF4-FFF2-40B4-BE49-F238E27FC236}">
                <a16:creationId xmlns:a16="http://schemas.microsoft.com/office/drawing/2014/main" id="{6961DD81-6603-9F5C-8E64-86DE7E34D242}"/>
              </a:ext>
            </a:extLst>
          </p:cNvPr>
          <p:cNvPicPr>
            <a:picLocks noGrp="1" noChangeAspect="1"/>
          </p:cNvPicPr>
          <p:nvPr>
            <p:ph sz="quarter" idx="4"/>
          </p:nvPr>
        </p:nvPicPr>
        <p:blipFill>
          <a:blip r:embed="rId3"/>
          <a:stretch>
            <a:fillRect/>
          </a:stretch>
        </p:blipFill>
        <p:spPr>
          <a:xfrm>
            <a:off x="6515944" y="2467429"/>
            <a:ext cx="4578776" cy="3401559"/>
          </a:xfrm>
        </p:spPr>
      </p:pic>
    </p:spTree>
    <p:extLst>
      <p:ext uri="{BB962C8B-B14F-4D97-AF65-F5344CB8AC3E}">
        <p14:creationId xmlns:p14="http://schemas.microsoft.com/office/powerpoint/2010/main" val="2626526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Order By Descending &amp; Group By </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ORDER BY </a:t>
            </a:r>
            <a:r>
              <a:rPr lang="en-US" sz="1600" dirty="0" err="1">
                <a:latin typeface="Times New Roman" panose="02020603050405020304" pitchFamily="18" charset="0"/>
                <a:cs typeface="Times New Roman" panose="02020603050405020304" pitchFamily="18" charset="0"/>
              </a:rPr>
              <a:t>CityState</a:t>
            </a:r>
            <a:r>
              <a:rPr lang="en-US" sz="1600" dirty="0">
                <a:latin typeface="Times New Roman" panose="02020603050405020304" pitchFamily="18" charset="0"/>
                <a:cs typeface="Times New Roman" panose="02020603050405020304" pitchFamily="18" charset="0"/>
              </a:rPr>
              <a:t> DESC</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COUNT(</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CityState</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GROUP BY </a:t>
            </a:r>
            <a:r>
              <a:rPr lang="en-US" sz="1600" dirty="0" err="1">
                <a:latin typeface="Times New Roman" panose="02020603050405020304" pitchFamily="18" charset="0"/>
                <a:cs typeface="Times New Roman" panose="02020603050405020304" pitchFamily="18" charset="0"/>
              </a:rPr>
              <a:t>CityState</a:t>
            </a:r>
            <a:endParaRPr lang="en-IN" sz="16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825BE24B-9057-6FC1-88A3-5CA7A4A3C68E}"/>
              </a:ext>
            </a:extLst>
          </p:cNvPr>
          <p:cNvPicPr>
            <a:picLocks noGrp="1" noChangeAspect="1"/>
          </p:cNvPicPr>
          <p:nvPr>
            <p:ph sz="half" idx="2"/>
          </p:nvPr>
        </p:nvPicPr>
        <p:blipFill>
          <a:blip r:embed="rId2"/>
          <a:stretch>
            <a:fillRect/>
          </a:stretch>
        </p:blipFill>
        <p:spPr>
          <a:xfrm>
            <a:off x="1097281" y="2467429"/>
            <a:ext cx="4578776" cy="3401559"/>
          </a:xfrm>
        </p:spPr>
      </p:pic>
      <p:pic>
        <p:nvPicPr>
          <p:cNvPr id="4" name="Content Placeholder 3">
            <a:extLst>
              <a:ext uri="{FF2B5EF4-FFF2-40B4-BE49-F238E27FC236}">
                <a16:creationId xmlns:a16="http://schemas.microsoft.com/office/drawing/2014/main" id="{EA5E3BB7-E20E-1AA4-797E-8F3EA15E9F6D}"/>
              </a:ext>
            </a:extLst>
          </p:cNvPr>
          <p:cNvPicPr>
            <a:picLocks noGrp="1" noChangeAspect="1"/>
          </p:cNvPicPr>
          <p:nvPr>
            <p:ph sz="quarter" idx="4"/>
          </p:nvPr>
        </p:nvPicPr>
        <p:blipFill>
          <a:blip r:embed="rId3"/>
          <a:stretch>
            <a:fillRect/>
          </a:stretch>
        </p:blipFill>
        <p:spPr>
          <a:xfrm>
            <a:off x="6515944" y="2467429"/>
            <a:ext cx="4639736" cy="3401559"/>
          </a:xfrm>
        </p:spPr>
      </p:pic>
    </p:spTree>
    <p:extLst>
      <p:ext uri="{BB962C8B-B14F-4D97-AF65-F5344CB8AC3E}">
        <p14:creationId xmlns:p14="http://schemas.microsoft.com/office/powerpoint/2010/main" val="2612383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Limit &amp; Limit Descending </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LIMIT 5</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ORDER BY </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 DESC LIMIT 5</a:t>
            </a:r>
            <a:endParaRPr lang="en-IN" sz="1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0D596D9A-0B34-D8C8-75E3-C5CA15FD6118}"/>
              </a:ext>
            </a:extLst>
          </p:cNvPr>
          <p:cNvPicPr>
            <a:picLocks noGrp="1" noChangeAspect="1"/>
          </p:cNvPicPr>
          <p:nvPr>
            <p:ph sz="half" idx="2"/>
          </p:nvPr>
        </p:nvPicPr>
        <p:blipFill>
          <a:blip r:embed="rId2"/>
          <a:stretch>
            <a:fillRect/>
          </a:stretch>
        </p:blipFill>
        <p:spPr>
          <a:xfrm>
            <a:off x="1097281" y="2467429"/>
            <a:ext cx="4578776" cy="3401665"/>
          </a:xfrm>
        </p:spPr>
      </p:pic>
      <p:pic>
        <p:nvPicPr>
          <p:cNvPr id="10" name="Content Placeholder 9">
            <a:extLst>
              <a:ext uri="{FF2B5EF4-FFF2-40B4-BE49-F238E27FC236}">
                <a16:creationId xmlns:a16="http://schemas.microsoft.com/office/drawing/2014/main" id="{F397B0A0-6488-5D13-8B1E-A5ECD51827B4}"/>
              </a:ext>
            </a:extLst>
          </p:cNvPr>
          <p:cNvPicPr>
            <a:picLocks noGrp="1" noChangeAspect="1"/>
          </p:cNvPicPr>
          <p:nvPr>
            <p:ph sz="quarter" idx="4"/>
          </p:nvPr>
        </p:nvPicPr>
        <p:blipFill>
          <a:blip r:embed="rId3"/>
          <a:stretch>
            <a:fillRect/>
          </a:stretch>
        </p:blipFill>
        <p:spPr>
          <a:xfrm>
            <a:off x="6515944" y="2467323"/>
            <a:ext cx="4639735" cy="3401665"/>
          </a:xfrm>
        </p:spPr>
      </p:pic>
    </p:spTree>
    <p:extLst>
      <p:ext uri="{BB962C8B-B14F-4D97-AF65-F5344CB8AC3E}">
        <p14:creationId xmlns:p14="http://schemas.microsoft.com/office/powerpoint/2010/main" val="1272392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Like &amp; Not Like </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LIKE '%a'</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NOT LIKE '%a'</a:t>
            </a:r>
            <a:endParaRPr lang="en-IN" sz="1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A8CDDE7F-66B6-940A-E974-554B303933AD}"/>
              </a:ext>
            </a:extLst>
          </p:cNvPr>
          <p:cNvPicPr>
            <a:picLocks noGrp="1" noChangeAspect="1"/>
          </p:cNvPicPr>
          <p:nvPr>
            <p:ph sz="half" idx="2"/>
          </p:nvPr>
        </p:nvPicPr>
        <p:blipFill>
          <a:blip r:embed="rId2"/>
          <a:stretch>
            <a:fillRect/>
          </a:stretch>
        </p:blipFill>
        <p:spPr>
          <a:xfrm>
            <a:off x="1097280" y="2467429"/>
            <a:ext cx="4578777" cy="3401665"/>
          </a:xfrm>
        </p:spPr>
      </p:pic>
      <p:pic>
        <p:nvPicPr>
          <p:cNvPr id="10" name="Content Placeholder 9">
            <a:extLst>
              <a:ext uri="{FF2B5EF4-FFF2-40B4-BE49-F238E27FC236}">
                <a16:creationId xmlns:a16="http://schemas.microsoft.com/office/drawing/2014/main" id="{542B522B-3B9F-391D-C920-8C58EB93DDFD}"/>
              </a:ext>
            </a:extLst>
          </p:cNvPr>
          <p:cNvPicPr>
            <a:picLocks noGrp="1" noChangeAspect="1"/>
          </p:cNvPicPr>
          <p:nvPr>
            <p:ph sz="quarter" idx="4"/>
          </p:nvPr>
        </p:nvPicPr>
        <p:blipFill>
          <a:blip r:embed="rId3"/>
          <a:stretch>
            <a:fillRect/>
          </a:stretch>
        </p:blipFill>
        <p:spPr>
          <a:xfrm>
            <a:off x="6515944" y="2467323"/>
            <a:ext cx="4639736" cy="3401665"/>
          </a:xfrm>
        </p:spPr>
      </p:pic>
    </p:spTree>
    <p:extLst>
      <p:ext uri="{BB962C8B-B14F-4D97-AF65-F5344CB8AC3E}">
        <p14:creationId xmlns:p14="http://schemas.microsoft.com/office/powerpoint/2010/main" val="3475344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Between</a:t>
            </a:r>
            <a:endParaRPr lang="en-IN" sz="2000" dirty="0">
              <a:latin typeface="Book Antiqua" panose="02040602050305030304" pitchFamily="18" charset="0"/>
            </a:endParaRPr>
          </a:p>
        </p:txBody>
      </p:sp>
      <p:sp>
        <p:nvSpPr>
          <p:cNvPr id="4" name="TextBox 3">
            <a:extLst>
              <a:ext uri="{FF2B5EF4-FFF2-40B4-BE49-F238E27FC236}">
                <a16:creationId xmlns:a16="http://schemas.microsoft.com/office/drawing/2014/main" id="{2C0382C8-BA4A-96B2-C92B-35B24E79366E}"/>
              </a:ext>
            </a:extLst>
          </p:cNvPr>
          <p:cNvSpPr txBox="1"/>
          <p:nvPr/>
        </p:nvSpPr>
        <p:spPr>
          <a:xfrm>
            <a:off x="3048000" y="1977349"/>
            <a:ext cx="6096000" cy="276999"/>
          </a:xfrm>
          <a:prstGeom prst="rect">
            <a:avLst/>
          </a:prstGeom>
          <a:noFill/>
        </p:spPr>
        <p:txBody>
          <a:bodyPr wrap="square">
            <a:spAutoFit/>
          </a:bodyPr>
          <a:lstStyle/>
          <a:p>
            <a:pPr algn="ctr"/>
            <a:r>
              <a:rPr lang="en-IN" sz="1200" dirty="0">
                <a:latin typeface="Times New Roman" panose="02020603050405020304" pitchFamily="18" charset="0"/>
                <a:cs typeface="Times New Roman" panose="02020603050405020304" pitchFamily="18" charset="0"/>
              </a:rPr>
              <a:t>SELECT * FROM </a:t>
            </a:r>
            <a:r>
              <a:rPr lang="en-IN" sz="1200" dirty="0" err="1">
                <a:latin typeface="Times New Roman" panose="02020603050405020304" pitchFamily="18" charset="0"/>
                <a:cs typeface="Times New Roman" panose="02020603050405020304" pitchFamily="18" charset="0"/>
              </a:rPr>
              <a:t>StudentInfo</a:t>
            </a:r>
            <a:r>
              <a:rPr lang="en-IN" sz="1200" dirty="0">
                <a:latin typeface="Times New Roman" panose="02020603050405020304" pitchFamily="18" charset="0"/>
                <a:cs typeface="Times New Roman" panose="02020603050405020304" pitchFamily="18" charset="0"/>
              </a:rPr>
              <a:t> WHERE Age BETWEEN 18 AND 20</a:t>
            </a:r>
          </a:p>
        </p:txBody>
      </p:sp>
      <p:pic>
        <p:nvPicPr>
          <p:cNvPr id="10" name="Picture 9">
            <a:extLst>
              <a:ext uri="{FF2B5EF4-FFF2-40B4-BE49-F238E27FC236}">
                <a16:creationId xmlns:a16="http://schemas.microsoft.com/office/drawing/2014/main" id="{B8CF2FA9-CBE6-78C1-AC44-5AB37CBB98A0}"/>
              </a:ext>
            </a:extLst>
          </p:cNvPr>
          <p:cNvPicPr>
            <a:picLocks noChangeAspect="1"/>
          </p:cNvPicPr>
          <p:nvPr/>
        </p:nvPicPr>
        <p:blipFill>
          <a:blip r:embed="rId2"/>
          <a:stretch>
            <a:fillRect/>
          </a:stretch>
        </p:blipFill>
        <p:spPr>
          <a:xfrm>
            <a:off x="2206171" y="2254348"/>
            <a:ext cx="7779657" cy="3964734"/>
          </a:xfrm>
          <a:prstGeom prst="rect">
            <a:avLst/>
          </a:prstGeom>
        </p:spPr>
      </p:pic>
    </p:spTree>
    <p:extLst>
      <p:ext uri="{BB962C8B-B14F-4D97-AF65-F5344CB8AC3E}">
        <p14:creationId xmlns:p14="http://schemas.microsoft.com/office/powerpoint/2010/main" val="90196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4000" b="0" i="0" dirty="0">
                <a:solidFill>
                  <a:srgbClr val="374151"/>
                </a:solidFill>
                <a:effectLst/>
                <a:latin typeface="Algerian" panose="04020705040A02060702" pitchFamily="82" charset="0"/>
              </a:rPr>
              <a:t>Calculate Functions</a:t>
            </a: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Sum &amp; Average</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SUM(Age) AS </a:t>
            </a:r>
            <a:r>
              <a:rPr lang="en-US" sz="1600" dirty="0" err="1">
                <a:latin typeface="Times New Roman" panose="02020603050405020304" pitchFamily="18" charset="0"/>
                <a:cs typeface="Times New Roman" panose="02020603050405020304" pitchFamily="18" charset="0"/>
              </a:rPr>
              <a:t>TotalStudent</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AVG(Age) AS </a:t>
            </a:r>
            <a:r>
              <a:rPr lang="en-US" sz="1600" dirty="0" err="1">
                <a:latin typeface="Times New Roman" panose="02020603050405020304" pitchFamily="18" charset="0"/>
                <a:cs typeface="Times New Roman" panose="02020603050405020304" pitchFamily="18" charset="0"/>
              </a:rPr>
              <a:t>AverageStudent</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endParaRPr lang="en-IN" sz="1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ABDA799A-4540-D6A2-D223-3BBCFFAEB527}"/>
              </a:ext>
            </a:extLst>
          </p:cNvPr>
          <p:cNvPicPr>
            <a:picLocks noGrp="1" noChangeAspect="1"/>
          </p:cNvPicPr>
          <p:nvPr>
            <p:ph sz="half" idx="2"/>
          </p:nvPr>
        </p:nvPicPr>
        <p:blipFill>
          <a:blip r:embed="rId2"/>
          <a:stretch>
            <a:fillRect/>
          </a:stretch>
        </p:blipFill>
        <p:spPr>
          <a:xfrm>
            <a:off x="1097280" y="2467429"/>
            <a:ext cx="4578777" cy="3401559"/>
          </a:xfrm>
        </p:spPr>
      </p:pic>
      <p:pic>
        <p:nvPicPr>
          <p:cNvPr id="10" name="Content Placeholder 9">
            <a:extLst>
              <a:ext uri="{FF2B5EF4-FFF2-40B4-BE49-F238E27FC236}">
                <a16:creationId xmlns:a16="http://schemas.microsoft.com/office/drawing/2014/main" id="{FAD73478-26F1-D76C-50BB-85D894088E87}"/>
              </a:ext>
            </a:extLst>
          </p:cNvPr>
          <p:cNvPicPr>
            <a:picLocks noGrp="1" noChangeAspect="1"/>
          </p:cNvPicPr>
          <p:nvPr>
            <p:ph sz="quarter" idx="4"/>
          </p:nvPr>
        </p:nvPicPr>
        <p:blipFill>
          <a:blip r:embed="rId3"/>
          <a:stretch>
            <a:fillRect/>
          </a:stretch>
        </p:blipFill>
        <p:spPr>
          <a:xfrm>
            <a:off x="6515944" y="2467429"/>
            <a:ext cx="4639736" cy="3401559"/>
          </a:xfrm>
        </p:spPr>
      </p:pic>
    </p:spTree>
    <p:extLst>
      <p:ext uri="{BB962C8B-B14F-4D97-AF65-F5344CB8AC3E}">
        <p14:creationId xmlns:p14="http://schemas.microsoft.com/office/powerpoint/2010/main" val="2527144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2800" dirty="0">
                <a:latin typeface="Algerian" panose="04020705040A02060702" pitchFamily="82" charset="0"/>
              </a:rPr>
              <a:t>Introduction</a:t>
            </a:r>
          </a:p>
        </p:txBody>
      </p:sp>
      <p:sp>
        <p:nvSpPr>
          <p:cNvPr id="5" name="Content Placeholder 4">
            <a:extLst>
              <a:ext uri="{FF2B5EF4-FFF2-40B4-BE49-F238E27FC236}">
                <a16:creationId xmlns:a16="http://schemas.microsoft.com/office/drawing/2014/main" id="{10EBBE81-51A3-9F21-B49C-9CF8D7E7143C}"/>
              </a:ext>
            </a:extLst>
          </p:cNvPr>
          <p:cNvSpPr>
            <a:spLocks noGrp="1"/>
          </p:cNvSpPr>
          <p:nvPr>
            <p:ph idx="1"/>
          </p:nvPr>
        </p:nvSpPr>
        <p:spPr/>
        <p:txBody>
          <a:bodyPr>
            <a:normAutofit fontScale="85000" lnSpcReduction="10000"/>
          </a:bodyPr>
          <a:lstStyle/>
          <a:p>
            <a:pPr>
              <a:buFont typeface="Wingdings" panose="05000000000000000000" pitchFamily="2" charset="2"/>
              <a:buChar char="v"/>
            </a:pPr>
            <a:r>
              <a:rPr lang="en-US" b="0" i="0" dirty="0">
                <a:solidFill>
                  <a:srgbClr val="374151"/>
                </a:solidFill>
                <a:effectLst/>
                <a:latin typeface="Söhne"/>
              </a:rPr>
              <a:t>Good Morning, everyone. My name is Gokul, and I'm here to present our Structured Query Language (sql) project.</a:t>
            </a:r>
          </a:p>
          <a:p>
            <a:pPr>
              <a:buFont typeface="Wingdings" panose="05000000000000000000" pitchFamily="2" charset="2"/>
              <a:buChar char="v"/>
            </a:pPr>
            <a:r>
              <a:rPr lang="en-US" b="0" i="0" dirty="0">
                <a:solidFill>
                  <a:srgbClr val="374151"/>
                </a:solidFill>
                <a:effectLst/>
                <a:latin typeface="Söhne"/>
              </a:rPr>
              <a:t>It's aimed at simplifying the tasks of tracking, storing, and retrieving data related to students, courses, and their academic performance.</a:t>
            </a:r>
            <a:endParaRPr lang="en-US" dirty="0">
              <a:solidFill>
                <a:srgbClr val="374151"/>
              </a:solidFill>
              <a:latin typeface="Söhne"/>
            </a:endParaRPr>
          </a:p>
          <a:p>
            <a:pPr>
              <a:buFont typeface="Wingdings" panose="05000000000000000000" pitchFamily="2" charset="2"/>
              <a:buChar char="v"/>
            </a:pPr>
            <a:r>
              <a:rPr lang="en-US" b="0" i="0" dirty="0">
                <a:solidFill>
                  <a:srgbClr val="374151"/>
                </a:solidFill>
                <a:effectLst/>
                <a:latin typeface="Söhne"/>
              </a:rPr>
              <a:t>In today's presentation, we will provide an overview of the project's goals, the structure of our database, how we insert, retrieve, modify, and delete data, along with some example queries, triggers, and stored procedures we've implemented.</a:t>
            </a:r>
          </a:p>
          <a:p>
            <a:pPr>
              <a:buFont typeface="Wingdings" panose="05000000000000000000" pitchFamily="2" charset="2"/>
              <a:buChar char="v"/>
            </a:pPr>
            <a:r>
              <a:rPr lang="en-US" b="0" i="0" dirty="0">
                <a:solidFill>
                  <a:srgbClr val="374151"/>
                </a:solidFill>
                <a:effectLst/>
                <a:latin typeface="Söhne"/>
              </a:rPr>
              <a:t>Our Student Management System project not only showcases our skills in database management but also addresses real-world challenges in academic institutions when it comes to managing student records efficiently.</a:t>
            </a:r>
          </a:p>
          <a:p>
            <a:pPr>
              <a:buFont typeface="Wingdings" panose="05000000000000000000" pitchFamily="2" charset="2"/>
              <a:buChar char="v"/>
            </a:pPr>
            <a:r>
              <a:rPr lang="en-US" b="0" i="0" dirty="0">
                <a:solidFill>
                  <a:srgbClr val="374151"/>
                </a:solidFill>
                <a:effectLst/>
                <a:latin typeface="Söhne"/>
              </a:rPr>
              <a:t>Without further ado, let's dive into the details of our project and see how it can revolutionize student information management.</a:t>
            </a:r>
            <a:endParaRPr lang="en-IN" dirty="0"/>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Minimum &amp; Maximum</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7500" lnSpcReduction="20000"/>
          </a:bodyPr>
          <a:lstStyle/>
          <a:p>
            <a:pPr algn="ctr"/>
            <a:r>
              <a:rPr lang="en-US" sz="1600" dirty="0">
                <a:latin typeface="Times New Roman" panose="02020603050405020304" pitchFamily="18" charset="0"/>
                <a:cs typeface="Times New Roman" panose="02020603050405020304" pitchFamily="18" charset="0"/>
              </a:rPr>
              <a:t>SELECT MIN(Age) AS </a:t>
            </a:r>
            <a:r>
              <a:rPr lang="en-US" sz="1600" dirty="0" err="1">
                <a:latin typeface="Times New Roman" panose="02020603050405020304" pitchFamily="18" charset="0"/>
                <a:cs typeface="Times New Roman" panose="02020603050405020304" pitchFamily="18" charset="0"/>
              </a:rPr>
              <a:t>MinimumAge</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7500" lnSpcReduction="20000"/>
          </a:bodyPr>
          <a:lstStyle/>
          <a:p>
            <a:pPr algn="ctr"/>
            <a:r>
              <a:rPr lang="en-US" sz="1600" dirty="0">
                <a:latin typeface="Times New Roman" panose="02020603050405020304" pitchFamily="18" charset="0"/>
                <a:cs typeface="Times New Roman" panose="02020603050405020304" pitchFamily="18" charset="0"/>
              </a:rPr>
              <a:t>SELECT MAX(Age) AS </a:t>
            </a:r>
            <a:r>
              <a:rPr lang="en-US" sz="1600" dirty="0" err="1">
                <a:latin typeface="Times New Roman" panose="02020603050405020304" pitchFamily="18" charset="0"/>
                <a:cs typeface="Times New Roman" panose="02020603050405020304" pitchFamily="18" charset="0"/>
              </a:rPr>
              <a:t>MaximumAge</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endParaRPr lang="en-IN" sz="1600" dirty="0">
              <a:latin typeface="Times New Roman" panose="02020603050405020304" pitchFamily="18" charset="0"/>
              <a:cs typeface="Times New Roman" panose="02020603050405020304" pitchFamily="18" charset="0"/>
            </a:endParaRPr>
          </a:p>
        </p:txBody>
      </p:sp>
      <p:pic>
        <p:nvPicPr>
          <p:cNvPr id="12" name="Content Placeholder 11">
            <a:extLst>
              <a:ext uri="{FF2B5EF4-FFF2-40B4-BE49-F238E27FC236}">
                <a16:creationId xmlns:a16="http://schemas.microsoft.com/office/drawing/2014/main" id="{FBAEAC20-3201-2C85-67F5-08A597CB7868}"/>
              </a:ext>
            </a:extLst>
          </p:cNvPr>
          <p:cNvPicPr>
            <a:picLocks noGrp="1" noChangeAspect="1"/>
          </p:cNvPicPr>
          <p:nvPr>
            <p:ph sz="half" idx="2"/>
          </p:nvPr>
        </p:nvPicPr>
        <p:blipFill>
          <a:blip r:embed="rId2"/>
          <a:stretch>
            <a:fillRect/>
          </a:stretch>
        </p:blipFill>
        <p:spPr>
          <a:xfrm>
            <a:off x="1097280" y="2467429"/>
            <a:ext cx="4578777" cy="3401559"/>
          </a:xfrm>
        </p:spPr>
      </p:pic>
      <p:pic>
        <p:nvPicPr>
          <p:cNvPr id="14" name="Content Placeholder 13">
            <a:extLst>
              <a:ext uri="{FF2B5EF4-FFF2-40B4-BE49-F238E27FC236}">
                <a16:creationId xmlns:a16="http://schemas.microsoft.com/office/drawing/2014/main" id="{99C768C4-37F3-FF47-BF86-A362DF5782DF}"/>
              </a:ext>
            </a:extLst>
          </p:cNvPr>
          <p:cNvPicPr>
            <a:picLocks noGrp="1" noChangeAspect="1"/>
          </p:cNvPicPr>
          <p:nvPr>
            <p:ph sz="quarter" idx="4"/>
          </p:nvPr>
        </p:nvPicPr>
        <p:blipFill>
          <a:blip r:embed="rId3"/>
          <a:stretch>
            <a:fillRect/>
          </a:stretch>
        </p:blipFill>
        <p:spPr>
          <a:xfrm>
            <a:off x="6515944" y="2467429"/>
            <a:ext cx="4639735" cy="3401559"/>
          </a:xfrm>
        </p:spPr>
      </p:pic>
    </p:spTree>
    <p:extLst>
      <p:ext uri="{BB962C8B-B14F-4D97-AF65-F5344CB8AC3E}">
        <p14:creationId xmlns:p14="http://schemas.microsoft.com/office/powerpoint/2010/main" val="4034410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4000" b="0" i="0" dirty="0">
                <a:solidFill>
                  <a:srgbClr val="374151"/>
                </a:solidFill>
                <a:effectLst/>
                <a:latin typeface="Algerian" panose="04020705040A02060702" pitchFamily="82" charset="0"/>
              </a:rPr>
              <a:t>String Functions</a:t>
            </a: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Lower case &amp;  Upper case</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LCASE(</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LowerCaseName</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UCASE(</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UpperCaseName</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endParaRPr lang="en-IN" sz="16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FDF3C217-0CE3-5F83-5A21-0DAB74575B3E}"/>
              </a:ext>
            </a:extLst>
          </p:cNvPr>
          <p:cNvPicPr>
            <a:picLocks noGrp="1" noChangeAspect="1"/>
          </p:cNvPicPr>
          <p:nvPr>
            <p:ph sz="half" idx="2"/>
          </p:nvPr>
        </p:nvPicPr>
        <p:blipFill>
          <a:blip r:embed="rId2"/>
          <a:stretch>
            <a:fillRect/>
          </a:stretch>
        </p:blipFill>
        <p:spPr>
          <a:xfrm>
            <a:off x="1097281" y="2467429"/>
            <a:ext cx="4578776" cy="3401559"/>
          </a:xfrm>
        </p:spPr>
      </p:pic>
      <p:pic>
        <p:nvPicPr>
          <p:cNvPr id="14" name="Content Placeholder 13">
            <a:extLst>
              <a:ext uri="{FF2B5EF4-FFF2-40B4-BE49-F238E27FC236}">
                <a16:creationId xmlns:a16="http://schemas.microsoft.com/office/drawing/2014/main" id="{9FF56CBA-5EA7-04B5-43DB-92CABA853463}"/>
              </a:ext>
            </a:extLst>
          </p:cNvPr>
          <p:cNvPicPr>
            <a:picLocks noGrp="1" noChangeAspect="1"/>
          </p:cNvPicPr>
          <p:nvPr>
            <p:ph sz="quarter" idx="4"/>
          </p:nvPr>
        </p:nvPicPr>
        <p:blipFill>
          <a:blip r:embed="rId3"/>
          <a:stretch>
            <a:fillRect/>
          </a:stretch>
        </p:blipFill>
        <p:spPr>
          <a:xfrm>
            <a:off x="6515944" y="2467429"/>
            <a:ext cx="4639736" cy="3401559"/>
          </a:xfrm>
        </p:spPr>
      </p:pic>
    </p:spTree>
    <p:extLst>
      <p:ext uri="{BB962C8B-B14F-4D97-AF65-F5344CB8AC3E}">
        <p14:creationId xmlns:p14="http://schemas.microsoft.com/office/powerpoint/2010/main" val="162783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Left &amp; Right</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LEFT(</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4) AS </a:t>
            </a:r>
            <a:r>
              <a:rPr lang="en-US" sz="1600" dirty="0" err="1">
                <a:latin typeface="Times New Roman" panose="02020603050405020304" pitchFamily="18" charset="0"/>
                <a:cs typeface="Times New Roman" panose="02020603050405020304" pitchFamily="18" charset="0"/>
              </a:rPr>
              <a:t>FirstFour</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 = 8</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RIGHT(</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4) AS </a:t>
            </a:r>
            <a:r>
              <a:rPr lang="en-US" sz="1600" dirty="0" err="1">
                <a:latin typeface="Times New Roman" panose="02020603050405020304" pitchFamily="18" charset="0"/>
                <a:cs typeface="Times New Roman" panose="02020603050405020304" pitchFamily="18" charset="0"/>
              </a:rPr>
              <a:t>LastFour</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 = 21</a:t>
            </a:r>
            <a:endParaRPr lang="en-IN" sz="16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F1E270C6-9F08-4C22-B015-D82856C48506}"/>
              </a:ext>
            </a:extLst>
          </p:cNvPr>
          <p:cNvPicPr>
            <a:picLocks noGrp="1" noChangeAspect="1"/>
          </p:cNvPicPr>
          <p:nvPr>
            <p:ph sz="half" idx="2"/>
          </p:nvPr>
        </p:nvPicPr>
        <p:blipFill>
          <a:blip r:embed="rId2"/>
          <a:stretch>
            <a:fillRect/>
          </a:stretch>
        </p:blipFill>
        <p:spPr>
          <a:xfrm>
            <a:off x="1097281" y="2467429"/>
            <a:ext cx="4578776" cy="3401559"/>
          </a:xfrm>
        </p:spPr>
      </p:pic>
      <p:pic>
        <p:nvPicPr>
          <p:cNvPr id="13" name="Content Placeholder 12">
            <a:extLst>
              <a:ext uri="{FF2B5EF4-FFF2-40B4-BE49-F238E27FC236}">
                <a16:creationId xmlns:a16="http://schemas.microsoft.com/office/drawing/2014/main" id="{FA41482D-48CF-9FEF-8992-B882DD1F7157}"/>
              </a:ext>
            </a:extLst>
          </p:cNvPr>
          <p:cNvPicPr>
            <a:picLocks noGrp="1" noChangeAspect="1"/>
          </p:cNvPicPr>
          <p:nvPr>
            <p:ph sz="quarter" idx="4"/>
          </p:nvPr>
        </p:nvPicPr>
        <p:blipFill>
          <a:blip r:embed="rId3"/>
          <a:stretch>
            <a:fillRect/>
          </a:stretch>
        </p:blipFill>
        <p:spPr>
          <a:xfrm>
            <a:off x="6454985" y="2467429"/>
            <a:ext cx="4639734" cy="3401559"/>
          </a:xfrm>
        </p:spPr>
      </p:pic>
    </p:spTree>
    <p:extLst>
      <p:ext uri="{BB962C8B-B14F-4D97-AF65-F5344CB8AC3E}">
        <p14:creationId xmlns:p14="http://schemas.microsoft.com/office/powerpoint/2010/main" val="1759644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br>
              <a:rPr lang="en-IN" sz="2800" b="0" i="0" dirty="0">
                <a:solidFill>
                  <a:srgbClr val="374151"/>
                </a:solidFill>
                <a:effectLst/>
                <a:latin typeface="Algerian" panose="04020705040A02060702" pitchFamily="82" charset="0"/>
              </a:rPr>
            </a:br>
            <a:r>
              <a:rPr lang="en-IN" sz="2000" b="0" i="0" dirty="0" err="1">
                <a:solidFill>
                  <a:srgbClr val="374151"/>
                </a:solidFill>
                <a:effectLst/>
                <a:latin typeface="Book Antiqua" panose="02040602050305030304" pitchFamily="18" charset="0"/>
              </a:rPr>
              <a:t>Concat</a:t>
            </a:r>
            <a:r>
              <a:rPr lang="en-IN" sz="2000" b="0" i="0" dirty="0">
                <a:solidFill>
                  <a:srgbClr val="374151"/>
                </a:solidFill>
                <a:effectLst/>
                <a:latin typeface="Book Antiqua" panose="02040602050305030304" pitchFamily="18" charset="0"/>
              </a:rPr>
              <a:t> &amp; </a:t>
            </a:r>
            <a:r>
              <a:rPr lang="en-IN" sz="2000" b="0" i="0" dirty="0" err="1">
                <a:solidFill>
                  <a:srgbClr val="374151"/>
                </a:solidFill>
                <a:effectLst/>
                <a:latin typeface="Book Antiqua" panose="02040602050305030304" pitchFamily="18" charset="0"/>
              </a:rPr>
              <a:t>Char_Length</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CONCAT(</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 ', </a:t>
            </a:r>
            <a:r>
              <a:rPr lang="en-US" sz="1600" dirty="0" err="1">
                <a:latin typeface="Times New Roman" panose="02020603050405020304" pitchFamily="18" charset="0"/>
                <a:cs typeface="Times New Roman" panose="02020603050405020304" pitchFamily="18" charset="0"/>
              </a:rPr>
              <a:t>CityState</a:t>
            </a:r>
            <a:r>
              <a:rPr lang="en-US" sz="1600" dirty="0">
                <a:latin typeface="Times New Roman" panose="02020603050405020304" pitchFamily="18" charset="0"/>
                <a:cs typeface="Times New Roman" panose="02020603050405020304" pitchFamily="18" charset="0"/>
              </a:rPr>
              <a:t>, ' ', </a:t>
            </a:r>
            <a:r>
              <a:rPr lang="en-US" sz="1600" dirty="0" err="1">
                <a:latin typeface="Times New Roman" panose="02020603050405020304" pitchFamily="18" charset="0"/>
                <a:cs typeface="Times New Roman" panose="02020603050405020304" pitchFamily="18" charset="0"/>
              </a:rPr>
              <a:t>CourseID</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CHAR_LENGTH(</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 = 27</a:t>
            </a:r>
            <a:endParaRPr lang="en-IN" sz="16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7DB3DEA8-C92D-39F8-88D1-4D76FCCF371D}"/>
              </a:ext>
            </a:extLst>
          </p:cNvPr>
          <p:cNvPicPr>
            <a:picLocks noGrp="1" noChangeAspect="1"/>
          </p:cNvPicPr>
          <p:nvPr>
            <p:ph sz="half" idx="2"/>
          </p:nvPr>
        </p:nvPicPr>
        <p:blipFill>
          <a:blip r:embed="rId2"/>
          <a:stretch>
            <a:fillRect/>
          </a:stretch>
        </p:blipFill>
        <p:spPr>
          <a:xfrm>
            <a:off x="1096963" y="2466298"/>
            <a:ext cx="4640262" cy="3401559"/>
          </a:xfrm>
        </p:spPr>
      </p:pic>
      <p:pic>
        <p:nvPicPr>
          <p:cNvPr id="14" name="Content Placeholder 13">
            <a:extLst>
              <a:ext uri="{FF2B5EF4-FFF2-40B4-BE49-F238E27FC236}">
                <a16:creationId xmlns:a16="http://schemas.microsoft.com/office/drawing/2014/main" id="{432C6EAB-B71F-F7F7-5C7A-25C05A3426EC}"/>
              </a:ext>
            </a:extLst>
          </p:cNvPr>
          <p:cNvPicPr>
            <a:picLocks noGrp="1" noChangeAspect="1"/>
          </p:cNvPicPr>
          <p:nvPr>
            <p:ph sz="quarter" idx="4"/>
          </p:nvPr>
        </p:nvPicPr>
        <p:blipFill>
          <a:blip r:embed="rId3"/>
          <a:stretch>
            <a:fillRect/>
          </a:stretch>
        </p:blipFill>
        <p:spPr>
          <a:xfrm>
            <a:off x="6454777" y="2466299"/>
            <a:ext cx="4700903" cy="3402690"/>
          </a:xfrm>
        </p:spPr>
      </p:pic>
    </p:spTree>
    <p:extLst>
      <p:ext uri="{BB962C8B-B14F-4D97-AF65-F5344CB8AC3E}">
        <p14:creationId xmlns:p14="http://schemas.microsoft.com/office/powerpoint/2010/main" val="161283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Mid &amp; Length</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MID(StudentName,2,4) AS </a:t>
            </a:r>
            <a:r>
              <a:rPr lang="en-US" sz="1600" dirty="0" err="1">
                <a:latin typeface="Times New Roman" panose="02020603050405020304" pitchFamily="18" charset="0"/>
                <a:cs typeface="Times New Roman" panose="02020603050405020304" pitchFamily="18" charset="0"/>
              </a:rPr>
              <a:t>MidName</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 = 27</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LENGTH(</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AS Length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 = 7</a:t>
            </a:r>
            <a:endParaRPr lang="en-IN" sz="16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ABE3441F-D9AB-E0F4-781A-5154F4659B31}"/>
              </a:ext>
            </a:extLst>
          </p:cNvPr>
          <p:cNvPicPr>
            <a:picLocks noGrp="1" noChangeAspect="1"/>
          </p:cNvPicPr>
          <p:nvPr>
            <p:ph sz="half" idx="2"/>
          </p:nvPr>
        </p:nvPicPr>
        <p:blipFill>
          <a:blip r:embed="rId2"/>
          <a:stretch>
            <a:fillRect/>
          </a:stretch>
        </p:blipFill>
        <p:spPr>
          <a:xfrm>
            <a:off x="1097280" y="2466299"/>
            <a:ext cx="4639736" cy="3402689"/>
          </a:xfrm>
        </p:spPr>
      </p:pic>
      <p:pic>
        <p:nvPicPr>
          <p:cNvPr id="13" name="Content Placeholder 12">
            <a:extLst>
              <a:ext uri="{FF2B5EF4-FFF2-40B4-BE49-F238E27FC236}">
                <a16:creationId xmlns:a16="http://schemas.microsoft.com/office/drawing/2014/main" id="{8567D040-E7C4-BBE5-B677-0B1FE7B6E2E3}"/>
              </a:ext>
            </a:extLst>
          </p:cNvPr>
          <p:cNvPicPr>
            <a:picLocks noGrp="1" noChangeAspect="1"/>
          </p:cNvPicPr>
          <p:nvPr>
            <p:ph sz="quarter" idx="4"/>
          </p:nvPr>
        </p:nvPicPr>
        <p:blipFill>
          <a:blip r:embed="rId3"/>
          <a:stretch>
            <a:fillRect/>
          </a:stretch>
        </p:blipFill>
        <p:spPr>
          <a:xfrm>
            <a:off x="6454986" y="2466299"/>
            <a:ext cx="4700694" cy="3402689"/>
          </a:xfrm>
        </p:spPr>
      </p:pic>
    </p:spTree>
    <p:extLst>
      <p:ext uri="{BB962C8B-B14F-4D97-AF65-F5344CB8AC3E}">
        <p14:creationId xmlns:p14="http://schemas.microsoft.com/office/powerpoint/2010/main" val="1372053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4000" b="0" i="0" dirty="0">
                <a:solidFill>
                  <a:srgbClr val="374151"/>
                </a:solidFill>
                <a:effectLst/>
                <a:latin typeface="Algerian" panose="04020705040A02060702" pitchFamily="82" charset="0"/>
              </a:rPr>
              <a:t>Logical Functions</a:t>
            </a: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IF &amp; IF with AND Condition</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 IF(Finance&gt;40,"Pass","Fail") AS Grade FROM Marks</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 IF(Finance&gt;40 AND Corporate&gt;35,"Pass","Fail") AS Grade FROM Marks</a:t>
            </a:r>
            <a:endParaRPr lang="en-IN" sz="16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BC31DA87-B852-9276-285C-ACF046262593}"/>
              </a:ext>
            </a:extLst>
          </p:cNvPr>
          <p:cNvPicPr>
            <a:picLocks noGrp="1" noChangeAspect="1"/>
          </p:cNvPicPr>
          <p:nvPr>
            <p:ph sz="half" idx="2"/>
          </p:nvPr>
        </p:nvPicPr>
        <p:blipFill>
          <a:blip r:embed="rId2"/>
          <a:stretch>
            <a:fillRect/>
          </a:stretch>
        </p:blipFill>
        <p:spPr>
          <a:xfrm>
            <a:off x="1097280" y="2467429"/>
            <a:ext cx="4578777" cy="3401559"/>
          </a:xfrm>
        </p:spPr>
      </p:pic>
      <p:pic>
        <p:nvPicPr>
          <p:cNvPr id="13" name="Content Placeholder 12">
            <a:extLst>
              <a:ext uri="{FF2B5EF4-FFF2-40B4-BE49-F238E27FC236}">
                <a16:creationId xmlns:a16="http://schemas.microsoft.com/office/drawing/2014/main" id="{19BD7E7F-472B-AB1C-F567-B98BDDB3E7A6}"/>
              </a:ext>
            </a:extLst>
          </p:cNvPr>
          <p:cNvPicPr>
            <a:picLocks noGrp="1" noChangeAspect="1"/>
          </p:cNvPicPr>
          <p:nvPr>
            <p:ph sz="quarter" idx="4"/>
          </p:nvPr>
        </p:nvPicPr>
        <p:blipFill>
          <a:blip r:embed="rId3"/>
          <a:stretch>
            <a:fillRect/>
          </a:stretch>
        </p:blipFill>
        <p:spPr>
          <a:xfrm>
            <a:off x="6515944" y="2467429"/>
            <a:ext cx="4639735" cy="3401559"/>
          </a:xfrm>
        </p:spPr>
      </p:pic>
    </p:spTree>
    <p:extLst>
      <p:ext uri="{BB962C8B-B14F-4D97-AF65-F5344CB8AC3E}">
        <p14:creationId xmlns:p14="http://schemas.microsoft.com/office/powerpoint/2010/main" val="2287397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IF with OR Condition &amp; Count IF</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 IF(Finance&gt;40 OR Corporate&gt;35,"Pass","Fail") AS Grade FROM Marks</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COUNT(IF(Cost&gt;30,'Expensive','Cheap')) AS Quality FROM Marks</a:t>
            </a:r>
            <a:endParaRPr lang="en-IN" sz="1600"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9DF47C84-7CEA-B463-C61B-1C07A3B2F646}"/>
              </a:ext>
            </a:extLst>
          </p:cNvPr>
          <p:cNvPicPr>
            <a:picLocks noGrp="1" noChangeAspect="1"/>
          </p:cNvPicPr>
          <p:nvPr>
            <p:ph sz="half" idx="2"/>
          </p:nvPr>
        </p:nvPicPr>
        <p:blipFill>
          <a:blip r:embed="rId2"/>
          <a:stretch>
            <a:fillRect/>
          </a:stretch>
        </p:blipFill>
        <p:spPr>
          <a:xfrm>
            <a:off x="1097280" y="2467429"/>
            <a:ext cx="4639735" cy="3401559"/>
          </a:xfrm>
        </p:spPr>
      </p:pic>
      <p:pic>
        <p:nvPicPr>
          <p:cNvPr id="14" name="Content Placeholder 13">
            <a:extLst>
              <a:ext uri="{FF2B5EF4-FFF2-40B4-BE49-F238E27FC236}">
                <a16:creationId xmlns:a16="http://schemas.microsoft.com/office/drawing/2014/main" id="{741E04A6-417B-B4C4-9756-1F68275D0B62}"/>
              </a:ext>
            </a:extLst>
          </p:cNvPr>
          <p:cNvPicPr>
            <a:picLocks noGrp="1" noChangeAspect="1"/>
          </p:cNvPicPr>
          <p:nvPr>
            <p:ph sz="quarter" idx="4"/>
          </p:nvPr>
        </p:nvPicPr>
        <p:blipFill>
          <a:blip r:embed="rId3"/>
          <a:stretch>
            <a:fillRect/>
          </a:stretch>
        </p:blipFill>
        <p:spPr>
          <a:xfrm>
            <a:off x="6515943" y="2467429"/>
            <a:ext cx="4639735" cy="3401559"/>
          </a:xfrm>
        </p:spPr>
      </p:pic>
    </p:spTree>
    <p:extLst>
      <p:ext uri="{BB962C8B-B14F-4D97-AF65-F5344CB8AC3E}">
        <p14:creationId xmlns:p14="http://schemas.microsoft.com/office/powerpoint/2010/main" val="1074203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800" b="0" i="0" dirty="0">
                <a:solidFill>
                  <a:srgbClr val="374151"/>
                </a:solidFill>
                <a:effectLst/>
                <a:latin typeface="Algerian" panose="04020705040A02060702" pitchFamily="82" charset="0"/>
              </a:rPr>
              <a:t>Join Functions</a:t>
            </a: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Inner Join &amp; Left Join</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743857"/>
          </a:xfrm>
        </p:spPr>
        <p:txBody>
          <a:bodyPr>
            <a:normAutofit fontScale="47500" lnSpcReduction="20000"/>
          </a:bodyPr>
          <a:lstStyle/>
          <a:p>
            <a:pPr algn="ctr"/>
            <a:r>
              <a:rPr lang="en-IN" sz="1600" dirty="0">
                <a:latin typeface="Times New Roman" panose="02020603050405020304" pitchFamily="18" charset="0"/>
                <a:cs typeface="Times New Roman" panose="02020603050405020304" pitchFamily="18" charset="0"/>
              </a:rPr>
              <a:t>SELECT StudentInfo.StudentID,StudentInfo.StudentName,StudentInfo.CourseID,Courses.CourseName,Marks.MarksID,Marks.Cost FROM </a:t>
            </a:r>
            <a:r>
              <a:rPr lang="en-IN" sz="1600" dirty="0" err="1">
                <a:latin typeface="Times New Roman" panose="02020603050405020304" pitchFamily="18" charset="0"/>
                <a:cs typeface="Times New Roman" panose="02020603050405020304" pitchFamily="18" charset="0"/>
              </a:rPr>
              <a:t>StudentInfoINNER</a:t>
            </a:r>
            <a:r>
              <a:rPr lang="en-IN" sz="1600" dirty="0">
                <a:latin typeface="Times New Roman" panose="02020603050405020304" pitchFamily="18" charset="0"/>
                <a:cs typeface="Times New Roman" panose="02020603050405020304" pitchFamily="18" charset="0"/>
              </a:rPr>
              <a:t> JOIN Courses ON </a:t>
            </a:r>
            <a:r>
              <a:rPr lang="en-IN" sz="1600" dirty="0" err="1">
                <a:latin typeface="Times New Roman" panose="02020603050405020304" pitchFamily="18" charset="0"/>
                <a:cs typeface="Times New Roman" panose="02020603050405020304" pitchFamily="18" charset="0"/>
              </a:rPr>
              <a:t>StudentInfo.CourseID</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Courses.CourseIDINNER</a:t>
            </a:r>
            <a:r>
              <a:rPr lang="en-IN" sz="1600" dirty="0">
                <a:latin typeface="Times New Roman" panose="02020603050405020304" pitchFamily="18" charset="0"/>
                <a:cs typeface="Times New Roman" panose="02020603050405020304" pitchFamily="18" charset="0"/>
              </a:rPr>
              <a:t> JOIN Marks ON </a:t>
            </a:r>
            <a:r>
              <a:rPr lang="en-IN" sz="1600" dirty="0" err="1">
                <a:latin typeface="Times New Roman" panose="02020603050405020304" pitchFamily="18" charset="0"/>
                <a:cs typeface="Times New Roman" panose="02020603050405020304" pitchFamily="18" charset="0"/>
              </a:rPr>
              <a:t>StudentInfo.StudentID</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Marks.StudentID</a:t>
            </a:r>
            <a:r>
              <a:rPr lang="en-IN" sz="1600" dirty="0">
                <a:latin typeface="Times New Roman" panose="02020603050405020304" pitchFamily="18" charset="0"/>
                <a:cs typeface="Times New Roman" panose="02020603050405020304" pitchFamily="18" charset="0"/>
              </a:rPr>
              <a:t> ORDER BY </a:t>
            </a:r>
            <a:r>
              <a:rPr lang="en-IN" sz="1600" dirty="0" err="1">
                <a:latin typeface="Times New Roman" panose="02020603050405020304" pitchFamily="18" charset="0"/>
                <a:cs typeface="Times New Roman" panose="02020603050405020304" pitchFamily="18" charset="0"/>
              </a:rPr>
              <a:t>StudentID</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743857"/>
          </a:xfrm>
        </p:spPr>
        <p:txBody>
          <a:bodyPr>
            <a:normAutofit fontScale="47500" lnSpcReduction="20000"/>
          </a:bodyPr>
          <a:lstStyle/>
          <a:p>
            <a:pPr algn="ctr"/>
            <a:r>
              <a:rPr lang="en-IN" sz="1600" dirty="0">
                <a:latin typeface="Times New Roman" panose="02020603050405020304" pitchFamily="18" charset="0"/>
                <a:cs typeface="Times New Roman" panose="02020603050405020304" pitchFamily="18" charset="0"/>
              </a:rPr>
              <a:t>SELECT  StudentInfo.StudentID,StudentInfo.StudentName,Marks.MarksID,Marks.CostFROM </a:t>
            </a:r>
            <a:r>
              <a:rPr lang="en-IN" sz="1600" dirty="0" err="1">
                <a:latin typeface="Times New Roman" panose="02020603050405020304" pitchFamily="18" charset="0"/>
                <a:cs typeface="Times New Roman" panose="02020603050405020304" pitchFamily="18" charset="0"/>
              </a:rPr>
              <a:t>StudentInfoLEFT</a:t>
            </a:r>
            <a:r>
              <a:rPr lang="en-IN" sz="1600" dirty="0">
                <a:latin typeface="Times New Roman" panose="02020603050405020304" pitchFamily="18" charset="0"/>
                <a:cs typeface="Times New Roman" panose="02020603050405020304" pitchFamily="18" charset="0"/>
              </a:rPr>
              <a:t> JOIN Marks ON </a:t>
            </a:r>
            <a:r>
              <a:rPr lang="en-IN" sz="1600" dirty="0" err="1">
                <a:latin typeface="Times New Roman" panose="02020603050405020304" pitchFamily="18" charset="0"/>
                <a:cs typeface="Times New Roman" panose="02020603050405020304" pitchFamily="18" charset="0"/>
              </a:rPr>
              <a:t>StudentInfo.StudentID</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Marks.StudentID</a:t>
            </a:r>
            <a:r>
              <a:rPr lang="en-IN" sz="1600" dirty="0">
                <a:latin typeface="Times New Roman" panose="02020603050405020304" pitchFamily="18" charset="0"/>
                <a:cs typeface="Times New Roman" panose="02020603050405020304" pitchFamily="18" charset="0"/>
              </a:rPr>
              <a:t> ORDER BY </a:t>
            </a:r>
            <a:r>
              <a:rPr lang="en-IN" sz="1600" dirty="0" err="1">
                <a:latin typeface="Times New Roman" panose="02020603050405020304" pitchFamily="18" charset="0"/>
                <a:cs typeface="Times New Roman" panose="02020603050405020304" pitchFamily="18" charset="0"/>
              </a:rPr>
              <a:t>StudentID</a:t>
            </a:r>
            <a:endParaRPr lang="en-IN" sz="1600"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F4136C45-1CF1-5E44-8E8C-39E987C682A4}"/>
              </a:ext>
            </a:extLst>
          </p:cNvPr>
          <p:cNvPicPr>
            <a:picLocks noGrp="1" noChangeAspect="1"/>
          </p:cNvPicPr>
          <p:nvPr>
            <p:ph sz="half" idx="2"/>
          </p:nvPr>
        </p:nvPicPr>
        <p:blipFill>
          <a:blip r:embed="rId2"/>
          <a:stretch>
            <a:fillRect/>
          </a:stretch>
        </p:blipFill>
        <p:spPr>
          <a:xfrm>
            <a:off x="1097280" y="2801257"/>
            <a:ext cx="4578777" cy="3067731"/>
          </a:xfrm>
        </p:spPr>
      </p:pic>
      <p:pic>
        <p:nvPicPr>
          <p:cNvPr id="14" name="Content Placeholder 13">
            <a:extLst>
              <a:ext uri="{FF2B5EF4-FFF2-40B4-BE49-F238E27FC236}">
                <a16:creationId xmlns:a16="http://schemas.microsoft.com/office/drawing/2014/main" id="{B531CA66-8B56-9300-F35F-BE0F112829D1}"/>
              </a:ext>
            </a:extLst>
          </p:cNvPr>
          <p:cNvPicPr>
            <a:picLocks noGrp="1" noChangeAspect="1"/>
          </p:cNvPicPr>
          <p:nvPr>
            <p:ph sz="quarter" idx="4"/>
          </p:nvPr>
        </p:nvPicPr>
        <p:blipFill>
          <a:blip r:embed="rId3"/>
          <a:stretch>
            <a:fillRect/>
          </a:stretch>
        </p:blipFill>
        <p:spPr>
          <a:xfrm>
            <a:off x="6515944" y="2801257"/>
            <a:ext cx="4639735" cy="3067731"/>
          </a:xfrm>
        </p:spPr>
      </p:pic>
    </p:spTree>
    <p:extLst>
      <p:ext uri="{BB962C8B-B14F-4D97-AF65-F5344CB8AC3E}">
        <p14:creationId xmlns:p14="http://schemas.microsoft.com/office/powerpoint/2010/main" val="1992982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Right Join &amp; Cross Join</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743857"/>
          </a:xfrm>
        </p:spPr>
        <p:txBody>
          <a:bodyPr>
            <a:normAutofit fontScale="70000" lnSpcReduction="20000"/>
          </a:bodyPr>
          <a:lstStyle/>
          <a:p>
            <a:pPr algn="ctr"/>
            <a:r>
              <a:rPr lang="en-IN" sz="1600" dirty="0">
                <a:latin typeface="Times New Roman" panose="02020603050405020304" pitchFamily="18" charset="0"/>
                <a:cs typeface="Times New Roman" panose="02020603050405020304" pitchFamily="18" charset="0"/>
              </a:rPr>
              <a:t>SELECT </a:t>
            </a:r>
            <a:r>
              <a:rPr lang="en-IN" sz="1600" dirty="0" err="1">
                <a:latin typeface="Times New Roman" panose="02020603050405020304" pitchFamily="18" charset="0"/>
                <a:cs typeface="Times New Roman" panose="02020603050405020304" pitchFamily="18" charset="0"/>
              </a:rPr>
              <a:t>Courses.CourseName</a:t>
            </a:r>
            <a:r>
              <a:rPr lang="en-IN" sz="1600" dirty="0">
                <a:latin typeface="Times New Roman" panose="02020603050405020304" pitchFamily="18" charset="0"/>
                <a:cs typeface="Times New Roman" panose="02020603050405020304" pitchFamily="18" charset="0"/>
              </a:rPr>
              <a:t>, COUNT(</a:t>
            </a:r>
            <a:r>
              <a:rPr lang="en-IN" sz="1600" dirty="0" err="1">
                <a:latin typeface="Times New Roman" panose="02020603050405020304" pitchFamily="18" charset="0"/>
                <a:cs typeface="Times New Roman" panose="02020603050405020304" pitchFamily="18" charset="0"/>
              </a:rPr>
              <a:t>StudentInfo.StudentID</a:t>
            </a:r>
            <a:r>
              <a:rPr lang="en-IN" sz="1600" dirty="0">
                <a:latin typeface="Times New Roman" panose="02020603050405020304" pitchFamily="18" charset="0"/>
                <a:cs typeface="Times New Roman" panose="02020603050405020304" pitchFamily="18" charset="0"/>
              </a:rPr>
              <a:t>) AS </a:t>
            </a:r>
            <a:r>
              <a:rPr lang="en-IN" sz="1600" dirty="0" err="1">
                <a:latin typeface="Times New Roman" panose="02020603050405020304" pitchFamily="18" charset="0"/>
                <a:cs typeface="Times New Roman" panose="02020603050405020304" pitchFamily="18" charset="0"/>
              </a:rPr>
              <a:t>StudentCount</a:t>
            </a:r>
            <a:r>
              <a:rPr lang="en-IN" sz="1600" dirty="0">
                <a:latin typeface="Times New Roman" panose="02020603050405020304" pitchFamily="18" charset="0"/>
                <a:cs typeface="Times New Roman" panose="02020603050405020304" pitchFamily="18" charset="0"/>
              </a:rPr>
              <a:t> FROM </a:t>
            </a:r>
            <a:r>
              <a:rPr lang="en-IN" sz="1600" dirty="0" err="1">
                <a:latin typeface="Times New Roman" panose="02020603050405020304" pitchFamily="18" charset="0"/>
                <a:cs typeface="Times New Roman" panose="02020603050405020304" pitchFamily="18" charset="0"/>
              </a:rPr>
              <a:t>CoursesRIGHT</a:t>
            </a:r>
            <a:r>
              <a:rPr lang="en-IN" sz="1600" dirty="0">
                <a:latin typeface="Times New Roman" panose="02020603050405020304" pitchFamily="18" charset="0"/>
                <a:cs typeface="Times New Roman" panose="02020603050405020304" pitchFamily="18" charset="0"/>
              </a:rPr>
              <a:t> JOIN </a:t>
            </a:r>
            <a:r>
              <a:rPr lang="en-IN" sz="1600" dirty="0" err="1">
                <a:latin typeface="Times New Roman" panose="02020603050405020304" pitchFamily="18" charset="0"/>
                <a:cs typeface="Times New Roman" panose="02020603050405020304" pitchFamily="18" charset="0"/>
              </a:rPr>
              <a:t>StudentInfo</a:t>
            </a:r>
            <a:r>
              <a:rPr lang="en-IN" sz="1600" dirty="0">
                <a:latin typeface="Times New Roman" panose="02020603050405020304" pitchFamily="18" charset="0"/>
                <a:cs typeface="Times New Roman" panose="02020603050405020304" pitchFamily="18" charset="0"/>
              </a:rPr>
              <a:t> ON </a:t>
            </a:r>
            <a:r>
              <a:rPr lang="en-IN" sz="1600" dirty="0" err="1">
                <a:latin typeface="Times New Roman" panose="02020603050405020304" pitchFamily="18" charset="0"/>
                <a:cs typeface="Times New Roman" panose="02020603050405020304" pitchFamily="18" charset="0"/>
              </a:rPr>
              <a:t>Courses.CourseID</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StudentInfo.CourseIDGROUP</a:t>
            </a:r>
            <a:r>
              <a:rPr lang="en-IN" sz="1600" dirty="0">
                <a:latin typeface="Times New Roman" panose="02020603050405020304" pitchFamily="18" charset="0"/>
                <a:cs typeface="Times New Roman" panose="02020603050405020304" pitchFamily="18" charset="0"/>
              </a:rPr>
              <a:t> BY </a:t>
            </a:r>
            <a:r>
              <a:rPr lang="en-IN" sz="1600" dirty="0" err="1">
                <a:latin typeface="Times New Roman" panose="02020603050405020304" pitchFamily="18" charset="0"/>
                <a:cs typeface="Times New Roman" panose="02020603050405020304" pitchFamily="18" charset="0"/>
              </a:rPr>
              <a:t>Courses.CourseName</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743857"/>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StudentInfo.StudentName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Courses.CourseName</a:t>
            </a: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StudentInfoCROSS</a:t>
            </a:r>
            <a:r>
              <a:rPr lang="en-US" sz="1600" dirty="0">
                <a:latin typeface="Times New Roman" panose="02020603050405020304" pitchFamily="18" charset="0"/>
                <a:cs typeface="Times New Roman" panose="02020603050405020304" pitchFamily="18" charset="0"/>
              </a:rPr>
              <a:t> JOIN Courses</a:t>
            </a:r>
            <a:endParaRPr lang="en-IN" sz="16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6EC9EB94-4260-1D98-97C7-4A6F602CA932}"/>
              </a:ext>
            </a:extLst>
          </p:cNvPr>
          <p:cNvPicPr>
            <a:picLocks noGrp="1" noChangeAspect="1"/>
          </p:cNvPicPr>
          <p:nvPr>
            <p:ph sz="half" idx="2"/>
          </p:nvPr>
        </p:nvPicPr>
        <p:blipFill>
          <a:blip r:embed="rId2"/>
          <a:stretch>
            <a:fillRect/>
          </a:stretch>
        </p:blipFill>
        <p:spPr>
          <a:xfrm>
            <a:off x="1097280" y="2801257"/>
            <a:ext cx="4639736" cy="3067731"/>
          </a:xfrm>
        </p:spPr>
      </p:pic>
      <p:pic>
        <p:nvPicPr>
          <p:cNvPr id="13" name="Content Placeholder 12">
            <a:extLst>
              <a:ext uri="{FF2B5EF4-FFF2-40B4-BE49-F238E27FC236}">
                <a16:creationId xmlns:a16="http://schemas.microsoft.com/office/drawing/2014/main" id="{EB8D8484-CC1C-0B73-851A-C829D9C2F9F2}"/>
              </a:ext>
            </a:extLst>
          </p:cNvPr>
          <p:cNvPicPr>
            <a:picLocks noGrp="1" noChangeAspect="1"/>
          </p:cNvPicPr>
          <p:nvPr>
            <p:ph sz="quarter" idx="4"/>
          </p:nvPr>
        </p:nvPicPr>
        <p:blipFill>
          <a:blip r:embed="rId3"/>
          <a:stretch>
            <a:fillRect/>
          </a:stretch>
        </p:blipFill>
        <p:spPr>
          <a:xfrm>
            <a:off x="6515943" y="2801257"/>
            <a:ext cx="4639735" cy="3067731"/>
          </a:xfrm>
        </p:spPr>
      </p:pic>
    </p:spTree>
    <p:extLst>
      <p:ext uri="{BB962C8B-B14F-4D97-AF65-F5344CB8AC3E}">
        <p14:creationId xmlns:p14="http://schemas.microsoft.com/office/powerpoint/2010/main" val="470178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Case and End Statement &amp; Having Clause</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743857"/>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StudentName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Age,CASE</a:t>
            </a:r>
            <a:r>
              <a:rPr lang="en-US" sz="1600" dirty="0">
                <a:latin typeface="Times New Roman" panose="02020603050405020304" pitchFamily="18" charset="0"/>
                <a:cs typeface="Times New Roman" panose="02020603050405020304" pitchFamily="18" charset="0"/>
              </a:rPr>
              <a:t>    WHEN Age &lt; 18 THEN 'Under 18'    WHEN Age &gt;= 18 AND Age &lt;= 21 THEN '18-21'    ELSE 'Over 21'END AS </a:t>
            </a:r>
            <a:r>
              <a:rPr lang="en-US" sz="1600" dirty="0" err="1">
                <a:latin typeface="Times New Roman" panose="02020603050405020304" pitchFamily="18" charset="0"/>
                <a:cs typeface="Times New Roman" panose="02020603050405020304" pitchFamily="18" charset="0"/>
              </a:rPr>
              <a:t>AgeCategoryFROM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StudentInfo</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743857"/>
          </a:xfrm>
        </p:spPr>
        <p:txBody>
          <a:bodyPr>
            <a:normAutofit fontScale="70000" lnSpcReduction="20000"/>
          </a:bodyPr>
          <a:lstStyle/>
          <a:p>
            <a:pPr algn="ctr"/>
            <a:r>
              <a:rPr lang="en-IN" sz="1600" dirty="0">
                <a:latin typeface="Times New Roman" panose="02020603050405020304" pitchFamily="18" charset="0"/>
                <a:cs typeface="Times New Roman" panose="02020603050405020304" pitchFamily="18" charset="0"/>
              </a:rPr>
              <a:t>SELECT </a:t>
            </a:r>
            <a:r>
              <a:rPr lang="en-IN" sz="1600" dirty="0" err="1">
                <a:latin typeface="Times New Roman" panose="02020603050405020304" pitchFamily="18" charset="0"/>
                <a:cs typeface="Times New Roman" panose="02020603050405020304" pitchFamily="18" charset="0"/>
              </a:rPr>
              <a:t>Courses.CourseName</a:t>
            </a:r>
            <a:r>
              <a:rPr lang="en-IN" sz="1600" dirty="0">
                <a:latin typeface="Times New Roman" panose="02020603050405020304" pitchFamily="18" charset="0"/>
                <a:cs typeface="Times New Roman" panose="02020603050405020304" pitchFamily="18" charset="0"/>
              </a:rPr>
              <a:t>, AVG(</a:t>
            </a:r>
            <a:r>
              <a:rPr lang="en-IN" sz="1600" dirty="0" err="1">
                <a:latin typeface="Times New Roman" panose="02020603050405020304" pitchFamily="18" charset="0"/>
                <a:cs typeface="Times New Roman" panose="02020603050405020304" pitchFamily="18" charset="0"/>
              </a:rPr>
              <a:t>StudentInfo.Age</a:t>
            </a:r>
            <a:r>
              <a:rPr lang="en-IN" sz="1600" dirty="0">
                <a:latin typeface="Times New Roman" panose="02020603050405020304" pitchFamily="18" charset="0"/>
                <a:cs typeface="Times New Roman" panose="02020603050405020304" pitchFamily="18" charset="0"/>
              </a:rPr>
              <a:t>) AS </a:t>
            </a:r>
            <a:r>
              <a:rPr lang="en-IN" sz="1600" dirty="0" err="1">
                <a:latin typeface="Times New Roman" panose="02020603050405020304" pitchFamily="18" charset="0"/>
                <a:cs typeface="Times New Roman" panose="02020603050405020304" pitchFamily="18" charset="0"/>
              </a:rPr>
              <a:t>AvgAgeFROM</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StudentInfoJOIN</a:t>
            </a:r>
            <a:r>
              <a:rPr lang="en-IN" sz="1600" dirty="0">
                <a:latin typeface="Times New Roman" panose="02020603050405020304" pitchFamily="18" charset="0"/>
                <a:cs typeface="Times New Roman" panose="02020603050405020304" pitchFamily="18" charset="0"/>
              </a:rPr>
              <a:t> Courses ON </a:t>
            </a:r>
            <a:r>
              <a:rPr lang="en-IN" sz="1600" dirty="0" err="1">
                <a:latin typeface="Times New Roman" panose="02020603050405020304" pitchFamily="18" charset="0"/>
                <a:cs typeface="Times New Roman" panose="02020603050405020304" pitchFamily="18" charset="0"/>
              </a:rPr>
              <a:t>StudentInfo.CourseID</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Courses.CourseIDGROUP</a:t>
            </a:r>
            <a:r>
              <a:rPr lang="en-IN" sz="1600" dirty="0">
                <a:latin typeface="Times New Roman" panose="02020603050405020304" pitchFamily="18" charset="0"/>
                <a:cs typeface="Times New Roman" panose="02020603050405020304" pitchFamily="18" charset="0"/>
              </a:rPr>
              <a:t> BY </a:t>
            </a:r>
            <a:r>
              <a:rPr lang="en-IN" sz="1600" dirty="0" err="1">
                <a:latin typeface="Times New Roman" panose="02020603050405020304" pitchFamily="18" charset="0"/>
                <a:cs typeface="Times New Roman" panose="02020603050405020304" pitchFamily="18" charset="0"/>
              </a:rPr>
              <a:t>Courses.CourseNameHAVING</a:t>
            </a:r>
            <a:r>
              <a:rPr lang="en-IN" sz="1600" dirty="0">
                <a:latin typeface="Times New Roman" panose="02020603050405020304" pitchFamily="18" charset="0"/>
                <a:cs typeface="Times New Roman" panose="02020603050405020304" pitchFamily="18" charset="0"/>
              </a:rPr>
              <a:t> AVG(</a:t>
            </a:r>
            <a:r>
              <a:rPr lang="en-IN" sz="1600" dirty="0" err="1">
                <a:latin typeface="Times New Roman" panose="02020603050405020304" pitchFamily="18" charset="0"/>
                <a:cs typeface="Times New Roman" panose="02020603050405020304" pitchFamily="18" charset="0"/>
              </a:rPr>
              <a:t>StudentInfo.Age</a:t>
            </a:r>
            <a:r>
              <a:rPr lang="en-IN" sz="1600" dirty="0">
                <a:latin typeface="Times New Roman" panose="02020603050405020304" pitchFamily="18" charset="0"/>
                <a:cs typeface="Times New Roman" panose="02020603050405020304" pitchFamily="18" charset="0"/>
              </a:rPr>
              <a:t>) &gt; 20</a:t>
            </a:r>
          </a:p>
        </p:txBody>
      </p:sp>
      <p:pic>
        <p:nvPicPr>
          <p:cNvPr id="4" name="Content Placeholder 3">
            <a:extLst>
              <a:ext uri="{FF2B5EF4-FFF2-40B4-BE49-F238E27FC236}">
                <a16:creationId xmlns:a16="http://schemas.microsoft.com/office/drawing/2014/main" id="{C52303AF-A842-A2E4-A8BE-87FA95CF7C1C}"/>
              </a:ext>
            </a:extLst>
          </p:cNvPr>
          <p:cNvPicPr>
            <a:picLocks noGrp="1" noChangeAspect="1"/>
          </p:cNvPicPr>
          <p:nvPr>
            <p:ph sz="half" idx="2"/>
          </p:nvPr>
        </p:nvPicPr>
        <p:blipFill>
          <a:blip r:embed="rId2"/>
          <a:stretch>
            <a:fillRect/>
          </a:stretch>
        </p:blipFill>
        <p:spPr>
          <a:xfrm>
            <a:off x="1097280" y="2801257"/>
            <a:ext cx="4639736" cy="3067731"/>
          </a:xfrm>
        </p:spPr>
      </p:pic>
      <p:pic>
        <p:nvPicPr>
          <p:cNvPr id="10" name="Content Placeholder 9">
            <a:extLst>
              <a:ext uri="{FF2B5EF4-FFF2-40B4-BE49-F238E27FC236}">
                <a16:creationId xmlns:a16="http://schemas.microsoft.com/office/drawing/2014/main" id="{60C42AC8-E74F-DF8C-8ACE-030CF7FC9246}"/>
              </a:ext>
            </a:extLst>
          </p:cNvPr>
          <p:cNvPicPr>
            <a:picLocks noGrp="1" noChangeAspect="1"/>
          </p:cNvPicPr>
          <p:nvPr>
            <p:ph sz="quarter" idx="4"/>
          </p:nvPr>
        </p:nvPicPr>
        <p:blipFill>
          <a:blip r:embed="rId3"/>
          <a:stretch>
            <a:fillRect/>
          </a:stretch>
        </p:blipFill>
        <p:spPr>
          <a:xfrm>
            <a:off x="6515944" y="2801257"/>
            <a:ext cx="4578776" cy="3067731"/>
          </a:xfrm>
        </p:spPr>
      </p:pic>
    </p:spTree>
    <p:extLst>
      <p:ext uri="{BB962C8B-B14F-4D97-AF65-F5344CB8AC3E}">
        <p14:creationId xmlns:p14="http://schemas.microsoft.com/office/powerpoint/2010/main" val="303034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650F5-E13B-05F9-4EB5-F34A65663E02}"/>
              </a:ext>
            </a:extLst>
          </p:cNvPr>
          <p:cNvSpPr>
            <a:spLocks noGrp="1"/>
          </p:cNvSpPr>
          <p:nvPr>
            <p:ph type="title"/>
          </p:nvPr>
        </p:nvSpPr>
        <p:spPr/>
        <p:txBody>
          <a:bodyPr>
            <a:normAutofit fontScale="90000"/>
          </a:bodyPr>
          <a:lstStyle/>
          <a:p>
            <a:pPr algn="ctr"/>
            <a:br>
              <a:rPr lang="en-IN" b="1" i="0" dirty="0">
                <a:solidFill>
                  <a:srgbClr val="374151"/>
                </a:solidFill>
                <a:effectLst/>
                <a:latin typeface="Söhne"/>
              </a:rPr>
            </a:br>
            <a:br>
              <a:rPr lang="en-IN" b="1" i="0" dirty="0">
                <a:solidFill>
                  <a:srgbClr val="374151"/>
                </a:solidFill>
                <a:effectLst/>
                <a:latin typeface="Söhne"/>
              </a:rPr>
            </a:br>
            <a:br>
              <a:rPr lang="en-IN" sz="4400" b="0" i="0" dirty="0">
                <a:solidFill>
                  <a:srgbClr val="374151"/>
                </a:solidFill>
                <a:effectLst/>
                <a:latin typeface="Söhne"/>
              </a:rPr>
            </a:br>
            <a:r>
              <a:rPr lang="en-IN" sz="4400" b="0" i="0" dirty="0">
                <a:solidFill>
                  <a:srgbClr val="374151"/>
                </a:solidFill>
                <a:effectLst/>
                <a:latin typeface="Algerian" panose="04020705040A02060702" pitchFamily="82" charset="0"/>
              </a:rPr>
              <a:t>Main Commands</a:t>
            </a:r>
            <a:br>
              <a:rPr lang="en-IN" sz="3100" b="0" i="0" dirty="0">
                <a:solidFill>
                  <a:srgbClr val="374151"/>
                </a:solidFill>
                <a:effectLst/>
                <a:latin typeface="Algerian" panose="04020705040A02060702" pitchFamily="82" charset="0"/>
              </a:rPr>
            </a:br>
            <a:r>
              <a:rPr lang="en-IN" sz="2200" b="0" i="0" dirty="0">
                <a:solidFill>
                  <a:srgbClr val="374151"/>
                </a:solidFill>
                <a:effectLst/>
                <a:latin typeface="Book Antiqua" panose="02040602050305030304" pitchFamily="18" charset="0"/>
                <a:ea typeface="Cambria" panose="02040503050406030204" pitchFamily="18" charset="0"/>
              </a:rPr>
              <a:t>Create database &amp; Create Tables</a:t>
            </a:r>
            <a:endParaRPr lang="en-IN" sz="2200" dirty="0">
              <a:latin typeface="Book Antiqua" panose="02040602050305030304" pitchFamily="18" charset="0"/>
              <a:ea typeface="Cambria" panose="02040503050406030204" pitchFamily="18" charset="0"/>
            </a:endParaRPr>
          </a:p>
        </p:txBody>
      </p:sp>
      <p:pic>
        <p:nvPicPr>
          <p:cNvPr id="9" name="Content Placeholder 8">
            <a:extLst>
              <a:ext uri="{FF2B5EF4-FFF2-40B4-BE49-F238E27FC236}">
                <a16:creationId xmlns:a16="http://schemas.microsoft.com/office/drawing/2014/main" id="{FF62191E-E19A-B74E-59FA-CCD76466C530}"/>
              </a:ext>
            </a:extLst>
          </p:cNvPr>
          <p:cNvPicPr>
            <a:picLocks noGrp="1" noChangeAspect="1"/>
          </p:cNvPicPr>
          <p:nvPr>
            <p:ph sz="half" idx="1"/>
          </p:nvPr>
        </p:nvPicPr>
        <p:blipFill>
          <a:blip r:embed="rId2"/>
          <a:stretch>
            <a:fillRect/>
          </a:stretch>
        </p:blipFill>
        <p:spPr>
          <a:xfrm>
            <a:off x="1228794" y="2120899"/>
            <a:ext cx="2654093" cy="4258893"/>
          </a:xfrm>
        </p:spPr>
      </p:pic>
      <p:sp>
        <p:nvSpPr>
          <p:cNvPr id="12" name="Content Placeholder 11">
            <a:extLst>
              <a:ext uri="{FF2B5EF4-FFF2-40B4-BE49-F238E27FC236}">
                <a16:creationId xmlns:a16="http://schemas.microsoft.com/office/drawing/2014/main" id="{EFE35106-8EFD-5374-CD6F-988E5B163594}"/>
              </a:ext>
            </a:extLst>
          </p:cNvPr>
          <p:cNvSpPr>
            <a:spLocks noGrp="1"/>
          </p:cNvSpPr>
          <p:nvPr>
            <p:ph sz="half" idx="2"/>
          </p:nvPr>
        </p:nvSpPr>
        <p:spPr>
          <a:xfrm>
            <a:off x="3882887" y="2014330"/>
            <a:ext cx="7272793" cy="3854764"/>
          </a:xfrm>
        </p:spPr>
        <p:txBody>
          <a:bodyPr>
            <a:normAutofit/>
          </a:bodyPr>
          <a:lstStyle/>
          <a:p>
            <a:pPr marL="457200" indent="-457200">
              <a:buFont typeface="+mj-lt"/>
              <a:buAutoNum type="arabicPeriod"/>
            </a:pPr>
            <a:r>
              <a:rPr lang="en-US" sz="1600" b="1" i="0" dirty="0">
                <a:effectLst/>
                <a:latin typeface="Times New Roman" panose="02020603050405020304" pitchFamily="18" charset="0"/>
                <a:cs typeface="Times New Roman" panose="02020603050405020304" pitchFamily="18" charset="0"/>
              </a:rPr>
              <a:t>Students Table:</a:t>
            </a:r>
            <a:r>
              <a:rPr lang="en-US" sz="1600" b="0" i="0" dirty="0">
                <a:solidFill>
                  <a:srgbClr val="374151"/>
                </a:solidFill>
                <a:effectLst/>
                <a:latin typeface="Times New Roman" panose="02020603050405020304" pitchFamily="18" charset="0"/>
                <a:cs typeface="Times New Roman" panose="02020603050405020304" pitchFamily="18" charset="0"/>
              </a:rPr>
              <a:t> Contains information about students, including their unique </a:t>
            </a:r>
            <a:r>
              <a:rPr lang="en-US" sz="1600" b="0" i="0" dirty="0" err="1">
                <a:solidFill>
                  <a:srgbClr val="374151"/>
                </a:solidFill>
                <a:effectLst/>
                <a:latin typeface="Times New Roman" panose="02020603050405020304" pitchFamily="18" charset="0"/>
                <a:cs typeface="Times New Roman" panose="02020603050405020304" pitchFamily="18" charset="0"/>
              </a:rPr>
              <a:t>StudentID</a:t>
            </a:r>
            <a:r>
              <a:rPr lang="en-US" sz="1600" b="0" i="0" dirty="0">
                <a:solidFill>
                  <a:srgbClr val="374151"/>
                </a:solidFill>
                <a:effectLst/>
                <a:latin typeface="Times New Roman" panose="02020603050405020304" pitchFamily="18" charset="0"/>
                <a:cs typeface="Times New Roman" panose="02020603050405020304" pitchFamily="18" charset="0"/>
              </a:rPr>
              <a:t>, Name, City/State, Age, Roll No, Community, and the Course they are enrolled in (</a:t>
            </a:r>
            <a:r>
              <a:rPr lang="en-US" sz="1600" b="0" i="0" dirty="0" err="1">
                <a:solidFill>
                  <a:srgbClr val="374151"/>
                </a:solidFill>
                <a:effectLst/>
                <a:latin typeface="Times New Roman" panose="02020603050405020304" pitchFamily="18" charset="0"/>
                <a:cs typeface="Times New Roman" panose="02020603050405020304" pitchFamily="18" charset="0"/>
              </a:rPr>
              <a:t>CourseID</a:t>
            </a:r>
            <a:r>
              <a:rPr lang="en-US" sz="1600" b="0" i="0" dirty="0">
                <a:solidFill>
                  <a:srgbClr val="374151"/>
                </a:solidFill>
                <a:effectLst/>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1600" b="1" i="0" dirty="0">
                <a:effectLst/>
                <a:latin typeface="Times New Roman" panose="02020603050405020304" pitchFamily="18" charset="0"/>
                <a:cs typeface="Times New Roman" panose="02020603050405020304" pitchFamily="18" charset="0"/>
              </a:rPr>
              <a:t>Courses Table:</a:t>
            </a:r>
            <a:r>
              <a:rPr lang="en-US" sz="1600" b="0" i="0" dirty="0">
                <a:solidFill>
                  <a:srgbClr val="374151"/>
                </a:solidFill>
                <a:effectLst/>
                <a:latin typeface="Times New Roman" panose="02020603050405020304" pitchFamily="18" charset="0"/>
                <a:cs typeface="Times New Roman" panose="02020603050405020304" pitchFamily="18" charset="0"/>
              </a:rPr>
              <a:t> Stores information about courses offered. It has a unique </a:t>
            </a:r>
            <a:r>
              <a:rPr lang="en-US" sz="1600" b="0" i="0" dirty="0" err="1">
                <a:solidFill>
                  <a:srgbClr val="374151"/>
                </a:solidFill>
                <a:effectLst/>
                <a:latin typeface="Times New Roman" panose="02020603050405020304" pitchFamily="18" charset="0"/>
                <a:cs typeface="Times New Roman" panose="02020603050405020304" pitchFamily="18" charset="0"/>
              </a:rPr>
              <a:t>CourseID</a:t>
            </a:r>
            <a:r>
              <a:rPr lang="en-US" sz="1600" b="0" i="0" dirty="0">
                <a:solidFill>
                  <a:srgbClr val="374151"/>
                </a:solidFill>
                <a:effectLst/>
                <a:latin typeface="Times New Roman" panose="02020603050405020304" pitchFamily="18" charset="0"/>
                <a:cs typeface="Times New Roman" panose="02020603050405020304" pitchFamily="18" charset="0"/>
              </a:rPr>
              <a:t> and the </a:t>
            </a:r>
            <a:r>
              <a:rPr lang="en-US" sz="1600" b="0" i="0" dirty="0" err="1">
                <a:solidFill>
                  <a:srgbClr val="374151"/>
                </a:solidFill>
                <a:effectLst/>
                <a:latin typeface="Times New Roman" panose="02020603050405020304" pitchFamily="18" charset="0"/>
                <a:cs typeface="Times New Roman" panose="02020603050405020304" pitchFamily="18" charset="0"/>
              </a:rPr>
              <a:t>CourseName</a:t>
            </a:r>
            <a:r>
              <a:rPr lang="en-US" sz="1600" b="0" i="0" dirty="0">
                <a:solidFill>
                  <a:srgbClr val="374151"/>
                </a:solidFill>
                <a:effectLst/>
                <a:latin typeface="Times New Roman" panose="02020603050405020304" pitchFamily="18" charset="0"/>
                <a:cs typeface="Times New Roman" panose="02020603050405020304" pitchFamily="18" charset="0"/>
              </a:rPr>
              <a:t>.</a:t>
            </a:r>
            <a:endParaRPr lang="en-US" sz="1600" dirty="0">
              <a:solidFill>
                <a:srgbClr val="374151"/>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1600" b="1" i="0" dirty="0">
                <a:effectLst/>
                <a:latin typeface="Times New Roman" panose="02020603050405020304" pitchFamily="18" charset="0"/>
                <a:cs typeface="Times New Roman" panose="02020603050405020304" pitchFamily="18" charset="0"/>
              </a:rPr>
              <a:t>Marks Table:</a:t>
            </a:r>
            <a:r>
              <a:rPr lang="en-US" sz="1600" b="0" i="0" dirty="0">
                <a:solidFill>
                  <a:srgbClr val="374151"/>
                </a:solidFill>
                <a:effectLst/>
                <a:latin typeface="Times New Roman" panose="02020603050405020304" pitchFamily="18" charset="0"/>
                <a:cs typeface="Times New Roman" panose="02020603050405020304" pitchFamily="18" charset="0"/>
              </a:rPr>
              <a:t> Holds data related to the academic performance of students. Each record includes a unique </a:t>
            </a:r>
            <a:r>
              <a:rPr lang="en-US" sz="1600" b="0" i="0" dirty="0" err="1">
                <a:solidFill>
                  <a:srgbClr val="374151"/>
                </a:solidFill>
                <a:effectLst/>
                <a:latin typeface="Times New Roman" panose="02020603050405020304" pitchFamily="18" charset="0"/>
                <a:cs typeface="Times New Roman" panose="02020603050405020304" pitchFamily="18" charset="0"/>
              </a:rPr>
              <a:t>MarksID</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StudentID</a:t>
            </a:r>
            <a:r>
              <a:rPr lang="en-US" sz="1600" b="0" i="0" dirty="0">
                <a:solidFill>
                  <a:srgbClr val="374151"/>
                </a:solidFill>
                <a:effectLst/>
                <a:latin typeface="Times New Roman" panose="02020603050405020304" pitchFamily="18" charset="0"/>
                <a:cs typeface="Times New Roman" panose="02020603050405020304" pitchFamily="18" charset="0"/>
              </a:rPr>
              <a:t> (to link to the corresponding student), and three columns for finance, cost, and corporate scores.</a:t>
            </a:r>
          </a:p>
          <a:p>
            <a:pPr marL="457200" indent="-457200">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Foreign keys, such as </a:t>
            </a:r>
            <a:r>
              <a:rPr lang="en-US" sz="1600" b="0" i="0" dirty="0" err="1">
                <a:solidFill>
                  <a:srgbClr val="374151"/>
                </a:solidFill>
                <a:effectLst/>
                <a:latin typeface="Times New Roman" panose="02020603050405020304" pitchFamily="18" charset="0"/>
                <a:cs typeface="Times New Roman" panose="02020603050405020304" pitchFamily="18" charset="0"/>
              </a:rPr>
              <a:t>CourseID</a:t>
            </a:r>
            <a:r>
              <a:rPr lang="en-US" sz="1600" b="0" i="0" dirty="0">
                <a:solidFill>
                  <a:srgbClr val="374151"/>
                </a:solidFill>
                <a:effectLst/>
                <a:latin typeface="Times New Roman" panose="02020603050405020304" pitchFamily="18" charset="0"/>
                <a:cs typeface="Times New Roman" panose="02020603050405020304" pitchFamily="18" charset="0"/>
              </a:rPr>
              <a:t> in the Students table, establish relationships between tables. In this schema, the </a:t>
            </a:r>
            <a:r>
              <a:rPr lang="en-US" sz="1600" b="0" i="0" dirty="0" err="1">
                <a:solidFill>
                  <a:srgbClr val="374151"/>
                </a:solidFill>
                <a:effectLst/>
                <a:latin typeface="Times New Roman" panose="02020603050405020304" pitchFamily="18" charset="0"/>
                <a:cs typeface="Times New Roman" panose="02020603050405020304" pitchFamily="18" charset="0"/>
              </a:rPr>
              <a:t>CourseID</a:t>
            </a:r>
            <a:r>
              <a:rPr lang="en-US" sz="1600" b="0" i="0" dirty="0">
                <a:solidFill>
                  <a:srgbClr val="374151"/>
                </a:solidFill>
                <a:effectLst/>
                <a:latin typeface="Times New Roman" panose="02020603050405020304" pitchFamily="18" charset="0"/>
                <a:cs typeface="Times New Roman" panose="02020603050405020304" pitchFamily="18" charset="0"/>
              </a:rPr>
              <a:t> in the Students table references the </a:t>
            </a:r>
            <a:r>
              <a:rPr lang="en-US" sz="1600" b="0" i="0" dirty="0" err="1">
                <a:solidFill>
                  <a:srgbClr val="374151"/>
                </a:solidFill>
                <a:effectLst/>
                <a:latin typeface="Times New Roman" panose="02020603050405020304" pitchFamily="18" charset="0"/>
                <a:cs typeface="Times New Roman" panose="02020603050405020304" pitchFamily="18" charset="0"/>
              </a:rPr>
              <a:t>CourseID</a:t>
            </a:r>
            <a:r>
              <a:rPr lang="en-US" sz="1600" b="0" i="0" dirty="0">
                <a:solidFill>
                  <a:srgbClr val="374151"/>
                </a:solidFill>
                <a:effectLst/>
                <a:latin typeface="Times New Roman" panose="02020603050405020304" pitchFamily="18" charset="0"/>
                <a:cs typeface="Times New Roman" panose="02020603050405020304" pitchFamily="18" charset="0"/>
              </a:rPr>
              <a:t> in the Courses table, creating a relationship between students and the courses they are enrolled in.</a:t>
            </a:r>
            <a:endParaRPr lang="en-IN" sz="16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5DDE2091-0705-CA68-0F9A-164B2F8C26BC}"/>
              </a:ext>
            </a:extLst>
          </p:cNvPr>
          <p:cNvPicPr>
            <a:picLocks noChangeAspect="1"/>
          </p:cNvPicPr>
          <p:nvPr/>
        </p:nvPicPr>
        <p:blipFill>
          <a:blip r:embed="rId3"/>
          <a:stretch>
            <a:fillRect/>
          </a:stretch>
        </p:blipFill>
        <p:spPr>
          <a:xfrm>
            <a:off x="1228794" y="1916829"/>
            <a:ext cx="2568947" cy="4462963"/>
          </a:xfrm>
          <a:prstGeom prst="rect">
            <a:avLst/>
          </a:prstGeom>
        </p:spPr>
      </p:pic>
    </p:spTree>
    <p:extLst>
      <p:ext uri="{BB962C8B-B14F-4D97-AF65-F5344CB8AC3E}">
        <p14:creationId xmlns:p14="http://schemas.microsoft.com/office/powerpoint/2010/main" val="3314931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800" b="0" i="0" dirty="0">
                <a:solidFill>
                  <a:srgbClr val="374151"/>
                </a:solidFill>
                <a:effectLst/>
                <a:latin typeface="Algerian" panose="04020705040A02060702" pitchFamily="82" charset="0"/>
              </a:rPr>
              <a:t>Procedures</a:t>
            </a:r>
            <a:endParaRPr lang="en-IN" sz="2400" dirty="0">
              <a:latin typeface="Bahnschrift SemiLight Condensed" panose="020B0502040204020203" pitchFamily="34"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743857"/>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delimiter //create procedure numbers()</a:t>
            </a:r>
            <a:r>
              <a:rPr lang="en-US" sz="1600" dirty="0" err="1">
                <a:latin typeface="Times New Roman" panose="02020603050405020304" pitchFamily="18" charset="0"/>
                <a:cs typeface="Times New Roman" panose="02020603050405020304" pitchFamily="18" charset="0"/>
              </a:rPr>
              <a:t>begindeclare</a:t>
            </a:r>
            <a:r>
              <a:rPr lang="en-US" sz="1600" dirty="0">
                <a:latin typeface="Times New Roman" panose="02020603050405020304" pitchFamily="18" charset="0"/>
                <a:cs typeface="Times New Roman" panose="02020603050405020304" pitchFamily="18" charset="0"/>
              </a:rPr>
              <a:t> Numb </a:t>
            </a:r>
            <a:r>
              <a:rPr lang="en-US" sz="1600" dirty="0" err="1">
                <a:latin typeface="Times New Roman" panose="02020603050405020304" pitchFamily="18" charset="0"/>
                <a:cs typeface="Times New Roman" panose="02020603050405020304" pitchFamily="18" charset="0"/>
              </a:rPr>
              <a:t>int;set</a:t>
            </a:r>
            <a:r>
              <a:rPr lang="en-US" sz="1600" dirty="0">
                <a:latin typeface="Times New Roman" panose="02020603050405020304" pitchFamily="18" charset="0"/>
                <a:cs typeface="Times New Roman" panose="02020603050405020304" pitchFamily="18" charset="0"/>
              </a:rPr>
              <a:t> numb = 90;select </a:t>
            </a:r>
            <a:r>
              <a:rPr lang="en-US" sz="1600" dirty="0" err="1">
                <a:latin typeface="Times New Roman" panose="02020603050405020304" pitchFamily="18" charset="0"/>
                <a:cs typeface="Times New Roman" panose="02020603050405020304" pitchFamily="18" charset="0"/>
              </a:rPr>
              <a:t>numb;end</a:t>
            </a:r>
            <a:r>
              <a:rPr lang="en-US" sz="1600" dirty="0">
                <a:latin typeface="Times New Roman" panose="02020603050405020304" pitchFamily="18" charset="0"/>
                <a:cs typeface="Times New Roman" panose="02020603050405020304" pitchFamily="18" charset="0"/>
              </a:rPr>
              <a:t>//delimiter ;call Numbers()</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743857"/>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delimiter //create procedure </a:t>
            </a:r>
            <a:r>
              <a:rPr lang="en-US" sz="1600" dirty="0" err="1">
                <a:latin typeface="Times New Roman" panose="02020603050405020304" pitchFamily="18" charset="0"/>
                <a:cs typeface="Times New Roman" panose="02020603050405020304" pitchFamily="18" charset="0"/>
              </a:rPr>
              <a:t>city_count</a:t>
            </a:r>
            <a:r>
              <a:rPr lang="en-US" sz="1600" dirty="0">
                <a:latin typeface="Times New Roman" panose="02020603050405020304" pitchFamily="18" charset="0"/>
                <a:cs typeface="Times New Roman" panose="02020603050405020304" pitchFamily="18" charset="0"/>
              </a:rPr>
              <a:t>()begin declare </a:t>
            </a:r>
            <a:r>
              <a:rPr lang="en-US" sz="1600" dirty="0" err="1">
                <a:latin typeface="Times New Roman" panose="02020603050405020304" pitchFamily="18" charset="0"/>
                <a:cs typeface="Times New Roman" panose="02020603050405020304" pitchFamily="18" charset="0"/>
              </a:rPr>
              <a:t>count_city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int;select</a:t>
            </a:r>
            <a:r>
              <a:rPr lang="en-US" sz="1600" dirty="0">
                <a:latin typeface="Times New Roman" panose="02020603050405020304" pitchFamily="18" charset="0"/>
                <a:cs typeface="Times New Roman" panose="02020603050405020304" pitchFamily="18" charset="0"/>
              </a:rPr>
              <a:t> Count(</a:t>
            </a:r>
            <a:r>
              <a:rPr lang="en-US" sz="1600" dirty="0" err="1">
                <a:latin typeface="Times New Roman" panose="02020603050405020304" pitchFamily="18" charset="0"/>
                <a:cs typeface="Times New Roman" panose="02020603050405020304" pitchFamily="18" charset="0"/>
              </a:rPr>
              <a:t>City_state</a:t>
            </a:r>
            <a:r>
              <a:rPr lang="en-US" sz="1600" dirty="0">
                <a:latin typeface="Times New Roman" panose="02020603050405020304" pitchFamily="18" charset="0"/>
                <a:cs typeface="Times New Roman" panose="02020603050405020304" pitchFamily="18" charset="0"/>
              </a:rPr>
              <a:t>)into </a:t>
            </a:r>
            <a:r>
              <a:rPr lang="en-US" sz="1600" dirty="0" err="1">
                <a:latin typeface="Times New Roman" panose="02020603050405020304" pitchFamily="18" charset="0"/>
                <a:cs typeface="Times New Roman" panose="02020603050405020304" pitchFamily="18" charset="0"/>
              </a:rPr>
              <a:t>Count_cityfrom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Student_info;select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count_city;end</a:t>
            </a:r>
            <a:r>
              <a:rPr lang="en-US" sz="1600" dirty="0">
                <a:latin typeface="Times New Roman" panose="02020603050405020304" pitchFamily="18" charset="0"/>
                <a:cs typeface="Times New Roman" panose="02020603050405020304" pitchFamily="18" charset="0"/>
              </a:rPr>
              <a:t>//delimiter ;call </a:t>
            </a:r>
            <a:r>
              <a:rPr lang="en-US" sz="1600" dirty="0" err="1">
                <a:latin typeface="Times New Roman" panose="02020603050405020304" pitchFamily="18" charset="0"/>
                <a:cs typeface="Times New Roman" panose="02020603050405020304" pitchFamily="18" charset="0"/>
              </a:rPr>
              <a:t>City_count</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5B0210C-B1AA-8F64-0609-ACB105FE1E67}"/>
              </a:ext>
            </a:extLst>
          </p:cNvPr>
          <p:cNvPicPr>
            <a:picLocks noGrp="1" noChangeAspect="1"/>
          </p:cNvPicPr>
          <p:nvPr>
            <p:ph sz="half" idx="2"/>
          </p:nvPr>
        </p:nvPicPr>
        <p:blipFill>
          <a:blip r:embed="rId2"/>
          <a:stretch>
            <a:fillRect/>
          </a:stretch>
        </p:blipFill>
        <p:spPr>
          <a:xfrm>
            <a:off x="1097279" y="2801257"/>
            <a:ext cx="4639735" cy="3067731"/>
          </a:xfrm>
        </p:spPr>
      </p:pic>
      <p:pic>
        <p:nvPicPr>
          <p:cNvPr id="10" name="Content Placeholder 9">
            <a:extLst>
              <a:ext uri="{FF2B5EF4-FFF2-40B4-BE49-F238E27FC236}">
                <a16:creationId xmlns:a16="http://schemas.microsoft.com/office/drawing/2014/main" id="{6ECB3AFF-CD4C-A449-CAE3-7A1C6BD843E7}"/>
              </a:ext>
            </a:extLst>
          </p:cNvPr>
          <p:cNvPicPr>
            <a:picLocks noGrp="1" noChangeAspect="1"/>
          </p:cNvPicPr>
          <p:nvPr>
            <p:ph sz="quarter" idx="4"/>
          </p:nvPr>
        </p:nvPicPr>
        <p:blipFill>
          <a:blip r:embed="rId3"/>
          <a:stretch>
            <a:fillRect/>
          </a:stretch>
        </p:blipFill>
        <p:spPr>
          <a:xfrm>
            <a:off x="6515942" y="2801257"/>
            <a:ext cx="4578778" cy="3067731"/>
          </a:xfrm>
        </p:spPr>
      </p:pic>
    </p:spTree>
    <p:extLst>
      <p:ext uri="{BB962C8B-B14F-4D97-AF65-F5344CB8AC3E}">
        <p14:creationId xmlns:p14="http://schemas.microsoft.com/office/powerpoint/2010/main" val="389973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4000" b="0" i="0" dirty="0">
                <a:solidFill>
                  <a:srgbClr val="374151"/>
                </a:solidFill>
                <a:effectLst/>
                <a:latin typeface="Algerian" panose="04020705040A02060702" pitchFamily="82" charset="0"/>
              </a:rPr>
              <a:t>Conclusion</a:t>
            </a:r>
            <a:br>
              <a:rPr lang="en-IN" sz="2400" dirty="0"/>
            </a:br>
            <a:r>
              <a:rPr lang="en-IN" sz="2000" dirty="0">
                <a:latin typeface="Book Antiqua" panose="02040602050305030304" pitchFamily="18" charset="0"/>
              </a:rPr>
              <a:t>Key Takeaways</a:t>
            </a:r>
          </a:p>
        </p:txBody>
      </p:sp>
      <p:sp>
        <p:nvSpPr>
          <p:cNvPr id="7" name="Content Placeholder 3">
            <a:extLst>
              <a:ext uri="{FF2B5EF4-FFF2-40B4-BE49-F238E27FC236}">
                <a16:creationId xmlns:a16="http://schemas.microsoft.com/office/drawing/2014/main" id="{564BE314-D115-AEBA-4FEA-1B6BC2CB4E82}"/>
              </a:ext>
            </a:extLst>
          </p:cNvPr>
          <p:cNvSpPr txBox="1">
            <a:spLocks/>
          </p:cNvSpPr>
          <p:nvPr/>
        </p:nvSpPr>
        <p:spPr>
          <a:xfrm>
            <a:off x="1097280" y="1886857"/>
            <a:ext cx="10058400" cy="3982235"/>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sz="1800" b="1" dirty="0">
                <a:solidFill>
                  <a:srgbClr val="374151"/>
                </a:solidFill>
                <a:latin typeface="Times New Roman" panose="02020603050405020304" pitchFamily="18" charset="0"/>
                <a:cs typeface="Times New Roman" panose="02020603050405020304" pitchFamily="18" charset="0"/>
              </a:rPr>
              <a:t>SQL Fundamentals:</a:t>
            </a:r>
            <a:r>
              <a:rPr lang="en-US" sz="1800" dirty="0">
                <a:solidFill>
                  <a:srgbClr val="374151"/>
                </a:solidFill>
                <a:latin typeface="Times New Roman" panose="02020603050405020304" pitchFamily="18" charset="0"/>
                <a:cs typeface="Times New Roman" panose="02020603050405020304" pitchFamily="18" charset="0"/>
              </a:rPr>
              <a:t> We've covered essential SQL commands, including SELECT, INSERT, UPDATE, DELETE, and more.</a:t>
            </a:r>
          </a:p>
          <a:p>
            <a:pPr>
              <a:buFont typeface="Wingdings" panose="05000000000000000000" pitchFamily="2" charset="2"/>
              <a:buChar char="v"/>
            </a:pPr>
            <a:r>
              <a:rPr lang="en-US" sz="1800" b="1" dirty="0">
                <a:solidFill>
                  <a:srgbClr val="374151"/>
                </a:solidFill>
                <a:latin typeface="Times New Roman" panose="02020603050405020304" pitchFamily="18" charset="0"/>
                <a:cs typeface="Times New Roman" panose="02020603050405020304" pitchFamily="18" charset="0"/>
              </a:rPr>
              <a:t>Data Manipulation:</a:t>
            </a:r>
            <a:r>
              <a:rPr lang="en-US" sz="1800" dirty="0">
                <a:solidFill>
                  <a:srgbClr val="374151"/>
                </a:solidFill>
                <a:latin typeface="Times New Roman" panose="02020603050405020304" pitchFamily="18" charset="0"/>
                <a:cs typeface="Times New Roman" panose="02020603050405020304" pitchFamily="18" charset="0"/>
              </a:rPr>
              <a:t> You've learned to retrieve, modify, and delete data from databases.</a:t>
            </a:r>
          </a:p>
          <a:p>
            <a:pPr>
              <a:buFont typeface="Wingdings" panose="05000000000000000000" pitchFamily="2" charset="2"/>
              <a:buChar char="v"/>
            </a:pPr>
            <a:r>
              <a:rPr lang="en-US" sz="1800" b="1" dirty="0">
                <a:solidFill>
                  <a:srgbClr val="374151"/>
                </a:solidFill>
                <a:latin typeface="Times New Roman" panose="02020603050405020304" pitchFamily="18" charset="0"/>
                <a:cs typeface="Times New Roman" panose="02020603050405020304" pitchFamily="18" charset="0"/>
              </a:rPr>
              <a:t>Database Objects:</a:t>
            </a:r>
            <a:r>
              <a:rPr lang="en-US" sz="1800" dirty="0">
                <a:solidFill>
                  <a:srgbClr val="374151"/>
                </a:solidFill>
                <a:latin typeface="Times New Roman" panose="02020603050405020304" pitchFamily="18" charset="0"/>
                <a:cs typeface="Times New Roman" panose="02020603050405020304" pitchFamily="18" charset="0"/>
              </a:rPr>
              <a:t> We discussed creating, altering, and dropping tables, indexes, and procedures.</a:t>
            </a:r>
          </a:p>
          <a:p>
            <a:pPr>
              <a:buFont typeface="Wingdings" panose="05000000000000000000" pitchFamily="2" charset="2"/>
              <a:buChar char="v"/>
            </a:pPr>
            <a:r>
              <a:rPr lang="en-US" sz="1800" b="1" dirty="0">
                <a:solidFill>
                  <a:srgbClr val="374151"/>
                </a:solidFill>
                <a:latin typeface="Times New Roman" panose="02020603050405020304" pitchFamily="18" charset="0"/>
                <a:cs typeface="Times New Roman" panose="02020603050405020304" pitchFamily="18" charset="0"/>
              </a:rPr>
              <a:t>Functions:</a:t>
            </a:r>
            <a:r>
              <a:rPr lang="en-US" sz="1800" dirty="0">
                <a:solidFill>
                  <a:srgbClr val="374151"/>
                </a:solidFill>
                <a:latin typeface="Times New Roman" panose="02020603050405020304" pitchFamily="18" charset="0"/>
                <a:cs typeface="Times New Roman" panose="02020603050405020304" pitchFamily="18" charset="0"/>
              </a:rPr>
              <a:t> SQL offers powerful functions for calculations, string operations, and logical conditions.</a:t>
            </a:r>
          </a:p>
          <a:p>
            <a:pPr>
              <a:buFont typeface="Wingdings" panose="05000000000000000000" pitchFamily="2" charset="2"/>
              <a:buChar char="v"/>
            </a:pPr>
            <a:r>
              <a:rPr lang="en-US" sz="1800" b="1" dirty="0">
                <a:solidFill>
                  <a:srgbClr val="374151"/>
                </a:solidFill>
                <a:latin typeface="Times New Roman" panose="02020603050405020304" pitchFamily="18" charset="0"/>
                <a:cs typeface="Times New Roman" panose="02020603050405020304" pitchFamily="18" charset="0"/>
              </a:rPr>
              <a:t>Joins:</a:t>
            </a:r>
            <a:r>
              <a:rPr lang="en-US" sz="1800" dirty="0">
                <a:solidFill>
                  <a:srgbClr val="374151"/>
                </a:solidFill>
                <a:latin typeface="Times New Roman" panose="02020603050405020304" pitchFamily="18" charset="0"/>
                <a:cs typeface="Times New Roman" panose="02020603050405020304" pitchFamily="18" charset="0"/>
              </a:rPr>
              <a:t> You're familiar with different types of joins to combine data from multiple tables.</a:t>
            </a:r>
          </a:p>
          <a:p>
            <a:pPr>
              <a:buFont typeface="Wingdings" panose="05000000000000000000" pitchFamily="2" charset="2"/>
              <a:buChar char="v"/>
            </a:pPr>
            <a:r>
              <a:rPr lang="en-US" sz="1800" b="1" dirty="0">
                <a:solidFill>
                  <a:srgbClr val="374151"/>
                </a:solidFill>
                <a:latin typeface="Times New Roman" panose="02020603050405020304" pitchFamily="18" charset="0"/>
                <a:cs typeface="Times New Roman" panose="02020603050405020304" pitchFamily="18" charset="0"/>
              </a:rPr>
              <a:t>Stored Procedures:</a:t>
            </a:r>
            <a:r>
              <a:rPr lang="en-US" sz="1800" dirty="0">
                <a:solidFill>
                  <a:srgbClr val="374151"/>
                </a:solidFill>
                <a:latin typeface="Times New Roman" panose="02020603050405020304" pitchFamily="18" charset="0"/>
                <a:cs typeface="Times New Roman" panose="02020603050405020304" pitchFamily="18" charset="0"/>
              </a:rPr>
              <a:t> We introduced the concept of stored procedures for encapsulating and reusing SQL logic</a:t>
            </a:r>
          </a:p>
          <a:p>
            <a:endParaRPr lang="en-IN" dirty="0"/>
          </a:p>
        </p:txBody>
      </p:sp>
    </p:spTree>
    <p:extLst>
      <p:ext uri="{BB962C8B-B14F-4D97-AF65-F5344CB8AC3E}">
        <p14:creationId xmlns:p14="http://schemas.microsoft.com/office/powerpoint/2010/main" val="592747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Project Highlights</a:t>
            </a:r>
            <a:endParaRPr lang="en-IN" sz="2000" dirty="0">
              <a:latin typeface="Book Antiqua" panose="02040602050305030304" pitchFamily="18" charset="0"/>
            </a:endParaRPr>
          </a:p>
        </p:txBody>
      </p:sp>
      <p:sp>
        <p:nvSpPr>
          <p:cNvPr id="3" name="TextBox 2">
            <a:extLst>
              <a:ext uri="{FF2B5EF4-FFF2-40B4-BE49-F238E27FC236}">
                <a16:creationId xmlns:a16="http://schemas.microsoft.com/office/drawing/2014/main" id="{7B5C7017-8076-134E-B9D8-4EA5C46C46F2}"/>
              </a:ext>
            </a:extLst>
          </p:cNvPr>
          <p:cNvSpPr txBox="1"/>
          <p:nvPr/>
        </p:nvSpPr>
        <p:spPr>
          <a:xfrm>
            <a:off x="1097280" y="2146609"/>
            <a:ext cx="10058400" cy="2621936"/>
          </a:xfrm>
          <a:prstGeom prst="rect">
            <a:avLst/>
          </a:prstGeom>
          <a:noFill/>
        </p:spPr>
        <p:txBody>
          <a:bodyPr wrap="square">
            <a:spAutoFit/>
          </a:bodyPr>
          <a:lstStyle/>
          <a:p>
            <a:pPr marL="91440" indent="-91440">
              <a:lnSpc>
                <a:spcPct val="110000"/>
              </a:lnSpc>
              <a:spcBef>
                <a:spcPts val="1200"/>
              </a:spcBef>
              <a:spcAft>
                <a:spcPts val="200"/>
              </a:spcAft>
              <a:buClr>
                <a:schemeClr val="accent1"/>
              </a:buClr>
              <a:buSzPct val="100000"/>
              <a:buFont typeface="Wingdings" panose="05000000000000000000" pitchFamily="2" charset="2"/>
              <a:buChar char="v"/>
            </a:pPr>
            <a:r>
              <a:rPr lang="en-US" b="1" dirty="0">
                <a:solidFill>
                  <a:srgbClr val="374151"/>
                </a:solidFill>
                <a:latin typeface="Times New Roman" panose="02020603050405020304" pitchFamily="18" charset="0"/>
                <a:cs typeface="Times New Roman" panose="02020603050405020304" pitchFamily="18" charset="0"/>
              </a:rPr>
              <a:t>Project Scope: </a:t>
            </a:r>
            <a:r>
              <a:rPr lang="en-US" dirty="0">
                <a:solidFill>
                  <a:srgbClr val="374151"/>
                </a:solidFill>
                <a:latin typeface="Times New Roman" panose="02020603050405020304" pitchFamily="18" charset="0"/>
                <a:cs typeface="Times New Roman" panose="02020603050405020304" pitchFamily="18" charset="0"/>
              </a:rPr>
              <a:t>We defined the project's objectives, data requirements, and goals.</a:t>
            </a:r>
          </a:p>
          <a:p>
            <a:pPr marL="91440" indent="-91440">
              <a:lnSpc>
                <a:spcPct val="110000"/>
              </a:lnSpc>
              <a:spcBef>
                <a:spcPts val="1200"/>
              </a:spcBef>
              <a:spcAft>
                <a:spcPts val="200"/>
              </a:spcAft>
              <a:buClr>
                <a:schemeClr val="accent1"/>
              </a:buClr>
              <a:buSzPct val="100000"/>
              <a:buFont typeface="Wingdings" panose="05000000000000000000" pitchFamily="2" charset="2"/>
              <a:buChar char="v"/>
            </a:pPr>
            <a:r>
              <a:rPr lang="en-US" b="1" dirty="0">
                <a:solidFill>
                  <a:srgbClr val="374151"/>
                </a:solidFill>
                <a:latin typeface="Times New Roman" panose="02020603050405020304" pitchFamily="18" charset="0"/>
                <a:cs typeface="Times New Roman" panose="02020603050405020304" pitchFamily="18" charset="0"/>
              </a:rPr>
              <a:t>Database Design: </a:t>
            </a:r>
            <a:r>
              <a:rPr lang="en-US" dirty="0">
                <a:solidFill>
                  <a:srgbClr val="374151"/>
                </a:solidFill>
                <a:latin typeface="Times New Roman" panose="02020603050405020304" pitchFamily="18" charset="0"/>
                <a:cs typeface="Times New Roman" panose="02020603050405020304" pitchFamily="18" charset="0"/>
              </a:rPr>
              <a:t>We created a relational database schema and defined tables, relationships, and constraints.</a:t>
            </a:r>
          </a:p>
          <a:p>
            <a:pPr marL="91440" indent="-91440">
              <a:lnSpc>
                <a:spcPct val="110000"/>
              </a:lnSpc>
              <a:spcBef>
                <a:spcPts val="1200"/>
              </a:spcBef>
              <a:spcAft>
                <a:spcPts val="200"/>
              </a:spcAft>
              <a:buClr>
                <a:schemeClr val="accent1"/>
              </a:buClr>
              <a:buSzPct val="100000"/>
              <a:buFont typeface="Wingdings" panose="05000000000000000000" pitchFamily="2" charset="2"/>
              <a:buChar char="v"/>
            </a:pPr>
            <a:r>
              <a:rPr lang="en-US" b="1" dirty="0">
                <a:solidFill>
                  <a:srgbClr val="374151"/>
                </a:solidFill>
                <a:latin typeface="Times New Roman" panose="02020603050405020304" pitchFamily="18" charset="0"/>
                <a:cs typeface="Times New Roman" panose="02020603050405020304" pitchFamily="18" charset="0"/>
              </a:rPr>
              <a:t>Data Management: </a:t>
            </a:r>
            <a:r>
              <a:rPr lang="en-US" dirty="0">
                <a:solidFill>
                  <a:srgbClr val="374151"/>
                </a:solidFill>
                <a:latin typeface="Times New Roman" panose="02020603050405020304" pitchFamily="18" charset="0"/>
                <a:cs typeface="Times New Roman" panose="02020603050405020304" pitchFamily="18" charset="0"/>
              </a:rPr>
              <a:t>We inserted sample data, performed data manipulations, and utilized SQL functions.</a:t>
            </a:r>
          </a:p>
          <a:p>
            <a:pPr marL="91440" indent="-91440">
              <a:lnSpc>
                <a:spcPct val="110000"/>
              </a:lnSpc>
              <a:spcBef>
                <a:spcPts val="1200"/>
              </a:spcBef>
              <a:spcAft>
                <a:spcPts val="200"/>
              </a:spcAft>
              <a:buClr>
                <a:schemeClr val="accent1"/>
              </a:buClr>
              <a:buSzPct val="100000"/>
              <a:buFont typeface="Wingdings" panose="05000000000000000000" pitchFamily="2" charset="2"/>
              <a:buChar char="v"/>
            </a:pPr>
            <a:r>
              <a:rPr lang="en-US" b="1" dirty="0">
                <a:solidFill>
                  <a:srgbClr val="374151"/>
                </a:solidFill>
                <a:latin typeface="Times New Roman" panose="02020603050405020304" pitchFamily="18" charset="0"/>
                <a:cs typeface="Times New Roman" panose="02020603050405020304" pitchFamily="18" charset="0"/>
              </a:rPr>
              <a:t>Triggers: </a:t>
            </a:r>
            <a:r>
              <a:rPr lang="en-US" dirty="0">
                <a:solidFill>
                  <a:srgbClr val="374151"/>
                </a:solidFill>
                <a:latin typeface="Times New Roman" panose="02020603050405020304" pitchFamily="18" charset="0"/>
                <a:cs typeface="Times New Roman" panose="02020603050405020304" pitchFamily="18" charset="0"/>
              </a:rPr>
              <a:t>We implemented triggers to automate updates and maintain data integrity.</a:t>
            </a:r>
          </a:p>
          <a:p>
            <a:pPr marL="91440" indent="-91440">
              <a:lnSpc>
                <a:spcPct val="110000"/>
              </a:lnSpc>
              <a:spcBef>
                <a:spcPts val="1200"/>
              </a:spcBef>
              <a:spcAft>
                <a:spcPts val="200"/>
              </a:spcAft>
              <a:buClr>
                <a:schemeClr val="accent1"/>
              </a:buClr>
              <a:buSzPct val="100000"/>
              <a:buFont typeface="Wingdings" panose="05000000000000000000" pitchFamily="2" charset="2"/>
              <a:buChar char="v"/>
            </a:pPr>
            <a:r>
              <a:rPr lang="en-US" b="1" dirty="0">
                <a:solidFill>
                  <a:srgbClr val="374151"/>
                </a:solidFill>
                <a:latin typeface="Times New Roman" panose="02020603050405020304" pitchFamily="18" charset="0"/>
                <a:cs typeface="Times New Roman" panose="02020603050405020304" pitchFamily="18" charset="0"/>
              </a:rPr>
              <a:t>Stored Procedures: </a:t>
            </a:r>
            <a:r>
              <a:rPr lang="en-US" dirty="0">
                <a:solidFill>
                  <a:srgbClr val="374151"/>
                </a:solidFill>
                <a:latin typeface="Times New Roman" panose="02020603050405020304" pitchFamily="18" charset="0"/>
                <a:cs typeface="Times New Roman" panose="02020603050405020304" pitchFamily="18" charset="0"/>
              </a:rPr>
              <a:t>We created and executed stored procedures for enhanced data processing</a:t>
            </a:r>
            <a:r>
              <a:rPr lang="en-US" b="0" i="0" dirty="0">
                <a:solidFill>
                  <a:srgbClr val="374151"/>
                </a:solidFill>
                <a:effectLst/>
                <a:latin typeface="Söhne"/>
              </a:rPr>
              <a:t>.</a:t>
            </a:r>
          </a:p>
        </p:txBody>
      </p:sp>
    </p:spTree>
    <p:extLst>
      <p:ext uri="{BB962C8B-B14F-4D97-AF65-F5344CB8AC3E}">
        <p14:creationId xmlns:p14="http://schemas.microsoft.com/office/powerpoint/2010/main" val="3221033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E5545-4A54-FE66-307C-0F9FD49126B5}"/>
              </a:ext>
            </a:extLst>
          </p:cNvPr>
          <p:cNvPicPr>
            <a:picLocks noChangeAspect="1"/>
          </p:cNvPicPr>
          <p:nvPr/>
        </p:nvPicPr>
        <p:blipFill>
          <a:blip r:embed="rId2"/>
          <a:stretch>
            <a:fillRect/>
          </a:stretch>
        </p:blipFill>
        <p:spPr>
          <a:xfrm>
            <a:off x="3860798" y="1494216"/>
            <a:ext cx="4235232" cy="3092297"/>
          </a:xfrm>
          <a:prstGeom prst="rect">
            <a:avLst/>
          </a:prstGeom>
        </p:spPr>
      </p:pic>
    </p:spTree>
    <p:extLst>
      <p:ext uri="{BB962C8B-B14F-4D97-AF65-F5344CB8AC3E}">
        <p14:creationId xmlns:p14="http://schemas.microsoft.com/office/powerpoint/2010/main" val="2789280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EE63D5-8A63-D7B0-FF1E-920575DD59E6}"/>
              </a:ext>
            </a:extLst>
          </p:cNvPr>
          <p:cNvSpPr>
            <a:spLocks noGrp="1"/>
          </p:cNvSpPr>
          <p:nvPr>
            <p:ph type="title"/>
          </p:nvPr>
        </p:nvSpPr>
        <p:spPr>
          <a:xfrm>
            <a:off x="1097280" y="869692"/>
            <a:ext cx="10058400" cy="702303"/>
          </a:xfrm>
        </p:spPr>
        <p:txBody>
          <a:bodyPr>
            <a:normAutofit fontScale="90000"/>
          </a:bodyPr>
          <a:lstStyle/>
          <a:p>
            <a:pPr algn="ctr"/>
            <a:r>
              <a:rPr lang="en-IN" sz="4400" dirty="0">
                <a:latin typeface="Algerian" panose="04020705040A02060702" pitchFamily="82" charset="0"/>
              </a:rPr>
              <a:t>Data Insertion</a:t>
            </a:r>
            <a:br>
              <a:rPr lang="en-IN" sz="2800" dirty="0">
                <a:latin typeface="Algerian" panose="04020705040A02060702" pitchFamily="82" charset="0"/>
              </a:rPr>
            </a:br>
            <a:r>
              <a:rPr lang="en-IN" sz="2200" dirty="0">
                <a:latin typeface="Book Antiqua" panose="02040602050305030304" pitchFamily="18" charset="0"/>
                <a:ea typeface="Cambria" panose="02040503050406030204" pitchFamily="18" charset="0"/>
              </a:rPr>
              <a:t>Insert Values</a:t>
            </a:r>
          </a:p>
        </p:txBody>
      </p:sp>
      <p:pic>
        <p:nvPicPr>
          <p:cNvPr id="22" name="Content Placeholder 21">
            <a:extLst>
              <a:ext uri="{FF2B5EF4-FFF2-40B4-BE49-F238E27FC236}">
                <a16:creationId xmlns:a16="http://schemas.microsoft.com/office/drawing/2014/main" id="{B4C0582F-B0A3-020C-4843-49CCBCF4E93E}"/>
              </a:ext>
            </a:extLst>
          </p:cNvPr>
          <p:cNvPicPr>
            <a:picLocks noGrp="1" noChangeAspect="1"/>
          </p:cNvPicPr>
          <p:nvPr>
            <p:ph sz="half" idx="2"/>
          </p:nvPr>
        </p:nvPicPr>
        <p:blipFill>
          <a:blip r:embed="rId2"/>
          <a:stretch>
            <a:fillRect/>
          </a:stretch>
        </p:blipFill>
        <p:spPr>
          <a:xfrm>
            <a:off x="6516688" y="1908314"/>
            <a:ext cx="4638675" cy="3916129"/>
          </a:xfrm>
        </p:spPr>
      </p:pic>
      <p:pic>
        <p:nvPicPr>
          <p:cNvPr id="20" name="Content Placeholder 19">
            <a:extLst>
              <a:ext uri="{FF2B5EF4-FFF2-40B4-BE49-F238E27FC236}">
                <a16:creationId xmlns:a16="http://schemas.microsoft.com/office/drawing/2014/main" id="{AFB161EF-3108-73F1-BFEA-3C8D0501BA36}"/>
              </a:ext>
            </a:extLst>
          </p:cNvPr>
          <p:cNvPicPr>
            <a:picLocks noGrp="1" noChangeAspect="1"/>
          </p:cNvPicPr>
          <p:nvPr>
            <p:ph sz="half" idx="1"/>
          </p:nvPr>
        </p:nvPicPr>
        <p:blipFill>
          <a:blip r:embed="rId3"/>
          <a:stretch>
            <a:fillRect/>
          </a:stretch>
        </p:blipFill>
        <p:spPr>
          <a:xfrm>
            <a:off x="1096963" y="1908314"/>
            <a:ext cx="4640262" cy="3960780"/>
          </a:xfrm>
        </p:spPr>
      </p:pic>
    </p:spTree>
    <p:extLst>
      <p:ext uri="{BB962C8B-B14F-4D97-AF65-F5344CB8AC3E}">
        <p14:creationId xmlns:p14="http://schemas.microsoft.com/office/powerpoint/2010/main" val="1026829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r>
              <a:rPr lang="en-US" sz="2000" dirty="0">
                <a:latin typeface="Cambria" panose="02040503050406030204" pitchFamily="18" charset="0"/>
                <a:ea typeface="Cambria" panose="02040503050406030204" pitchFamily="18" charset="0"/>
              </a:rPr>
              <a:t>Show tables &amp; Alter table ( For New Column Creation)</a:t>
            </a:r>
            <a:endParaRPr lang="en-IN" sz="2000" dirty="0">
              <a:latin typeface="Cambria" panose="02040503050406030204" pitchFamily="18" charset="0"/>
              <a:ea typeface="Cambria" panose="020405030504060302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IN" sz="1600" dirty="0">
                <a:latin typeface="Times New Roman" panose="02020603050405020304" pitchFamily="18" charset="0"/>
                <a:cs typeface="Times New Roman" panose="02020603050405020304" pitchFamily="18" charset="0"/>
              </a:rPr>
              <a:t>SHOW TABLES</a:t>
            </a: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r>
              <a:rPr lang="en-US" sz="1600" dirty="0">
                <a:latin typeface="Times New Roman" panose="02020603050405020304" pitchFamily="18" charset="0"/>
                <a:cs typeface="Times New Roman" panose="02020603050405020304" pitchFamily="18" charset="0"/>
              </a:rPr>
              <a:t>ALTER TABLE Students ADD </a:t>
            </a:r>
            <a:r>
              <a:rPr lang="en-US" sz="1600" dirty="0" err="1">
                <a:latin typeface="Times New Roman" panose="02020603050405020304" pitchFamily="18" charset="0"/>
                <a:cs typeface="Times New Roman" panose="02020603050405020304" pitchFamily="18" charset="0"/>
              </a:rPr>
              <a:t>Phone_No</a:t>
            </a:r>
            <a:r>
              <a:rPr lang="en-US" sz="1600" dirty="0">
                <a:latin typeface="Times New Roman" panose="02020603050405020304" pitchFamily="18" charset="0"/>
                <a:cs typeface="Times New Roman" panose="02020603050405020304" pitchFamily="18" charset="0"/>
              </a:rPr>
              <a:t> VARCHAR(20) AFTER </a:t>
            </a:r>
            <a:r>
              <a:rPr lang="en-US" sz="1600" dirty="0" err="1">
                <a:latin typeface="Times New Roman" panose="02020603050405020304" pitchFamily="18" charset="0"/>
                <a:cs typeface="Times New Roman" panose="02020603050405020304" pitchFamily="18" charset="0"/>
              </a:rPr>
              <a:t>CityState</a:t>
            </a:r>
            <a:endParaRPr lang="en-IN" sz="1600" dirty="0">
              <a:latin typeface="Times New Roman" panose="02020603050405020304" pitchFamily="18" charset="0"/>
              <a:cs typeface="Times New Roman" panose="02020603050405020304" pitchFamily="18" charset="0"/>
            </a:endParaRPr>
          </a:p>
        </p:txBody>
      </p:sp>
      <p:pic>
        <p:nvPicPr>
          <p:cNvPr id="10" name="Content Placeholder 7">
            <a:extLst>
              <a:ext uri="{FF2B5EF4-FFF2-40B4-BE49-F238E27FC236}">
                <a16:creationId xmlns:a16="http://schemas.microsoft.com/office/drawing/2014/main" id="{AA142A89-FB60-E6C7-2939-79B38A5996A3}"/>
              </a:ext>
            </a:extLst>
          </p:cNvPr>
          <p:cNvPicPr>
            <a:picLocks noGrp="1" noChangeAspect="1"/>
          </p:cNvPicPr>
          <p:nvPr>
            <p:ph sz="half" idx="2"/>
          </p:nvPr>
        </p:nvPicPr>
        <p:blipFill>
          <a:blip r:embed="rId2"/>
          <a:stretch>
            <a:fillRect/>
          </a:stretch>
        </p:blipFill>
        <p:spPr>
          <a:xfrm>
            <a:off x="1640114" y="2413065"/>
            <a:ext cx="3585198" cy="3973221"/>
          </a:xfrm>
        </p:spPr>
      </p:pic>
      <p:pic>
        <p:nvPicPr>
          <p:cNvPr id="11" name="Content Placeholder 10">
            <a:extLst>
              <a:ext uri="{FF2B5EF4-FFF2-40B4-BE49-F238E27FC236}">
                <a16:creationId xmlns:a16="http://schemas.microsoft.com/office/drawing/2014/main" id="{DA37FAD5-0710-0B34-1550-4A09F5033899}"/>
              </a:ext>
            </a:extLst>
          </p:cNvPr>
          <p:cNvPicPr>
            <a:picLocks noGrp="1" noChangeAspect="1"/>
          </p:cNvPicPr>
          <p:nvPr>
            <p:ph sz="quarter" idx="4"/>
          </p:nvPr>
        </p:nvPicPr>
        <p:blipFill>
          <a:blip r:embed="rId3"/>
          <a:stretch>
            <a:fillRect/>
          </a:stretch>
        </p:blipFill>
        <p:spPr>
          <a:xfrm>
            <a:off x="6454986" y="2467429"/>
            <a:ext cx="4639734" cy="3378880"/>
          </a:xfrm>
        </p:spPr>
      </p:pic>
    </p:spTree>
    <p:extLst>
      <p:ext uri="{BB962C8B-B14F-4D97-AF65-F5344CB8AC3E}">
        <p14:creationId xmlns:p14="http://schemas.microsoft.com/office/powerpoint/2010/main" val="161109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r>
              <a:rPr lang="en-US" sz="2000" dirty="0">
                <a:latin typeface="Book Antiqua" panose="02040602050305030304" pitchFamily="18" charset="0"/>
                <a:ea typeface="Cambria" panose="02040503050406030204" pitchFamily="18" charset="0"/>
                <a:cs typeface="Times New Roman" panose="02020603050405020304" pitchFamily="18" charset="0"/>
              </a:rPr>
              <a:t>Update Table ( To change the Values) &amp; Alter Table Drop ( Drop the Column)  </a:t>
            </a:r>
            <a:endParaRPr lang="en-IN" sz="2000" dirty="0">
              <a:latin typeface="Book Antiqua" panose="02040602050305030304" pitchFamily="18" charset="0"/>
              <a:ea typeface="Cambria" panose="020405030504060302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IN" sz="1600" dirty="0">
                <a:latin typeface="Times New Roman" panose="02020603050405020304" pitchFamily="18" charset="0"/>
                <a:cs typeface="Times New Roman" panose="02020603050405020304" pitchFamily="18" charset="0"/>
              </a:rPr>
              <a:t>UPDATE Students SET </a:t>
            </a:r>
            <a:r>
              <a:rPr lang="en-IN" sz="1600" dirty="0" err="1">
                <a:latin typeface="Times New Roman" panose="02020603050405020304" pitchFamily="18" charset="0"/>
                <a:cs typeface="Times New Roman" panose="02020603050405020304" pitchFamily="18" charset="0"/>
              </a:rPr>
              <a:t>Phone_No</a:t>
            </a:r>
            <a:r>
              <a:rPr lang="en-IN" sz="1600" dirty="0">
                <a:latin typeface="Times New Roman" panose="02020603050405020304" pitchFamily="18" charset="0"/>
                <a:cs typeface="Times New Roman" panose="02020603050405020304" pitchFamily="18" charset="0"/>
              </a:rPr>
              <a:t> = '9360112322', </a:t>
            </a:r>
            <a:r>
              <a:rPr lang="en-IN" sz="1600" dirty="0" err="1">
                <a:latin typeface="Times New Roman" panose="02020603050405020304" pitchFamily="18" charset="0"/>
                <a:cs typeface="Times New Roman" panose="02020603050405020304" pitchFamily="18" charset="0"/>
              </a:rPr>
              <a:t>StudentName</a:t>
            </a:r>
            <a:r>
              <a:rPr lang="en-IN" sz="1600" dirty="0">
                <a:latin typeface="Times New Roman" panose="02020603050405020304" pitchFamily="18" charset="0"/>
                <a:cs typeface="Times New Roman" panose="02020603050405020304" pitchFamily="18" charset="0"/>
              </a:rPr>
              <a:t> = 'Gokul' WHERE </a:t>
            </a:r>
            <a:r>
              <a:rPr lang="en-IN" sz="1600" dirty="0" err="1">
                <a:latin typeface="Times New Roman" panose="02020603050405020304" pitchFamily="18" charset="0"/>
                <a:cs typeface="Times New Roman" panose="02020603050405020304" pitchFamily="18" charset="0"/>
              </a:rPr>
              <a:t>StudentID</a:t>
            </a:r>
            <a:r>
              <a:rPr lang="en-IN" sz="1600" dirty="0">
                <a:latin typeface="Times New Roman" panose="02020603050405020304" pitchFamily="18" charset="0"/>
                <a:cs typeface="Times New Roman" panose="02020603050405020304" pitchFamily="18" charset="0"/>
              </a:rPr>
              <a:t> = 3</a:t>
            </a: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ALTER TABLE Students DROP </a:t>
            </a:r>
            <a:r>
              <a:rPr lang="en-US" sz="1600" dirty="0" err="1">
                <a:latin typeface="Times New Roman" panose="02020603050405020304" pitchFamily="18" charset="0"/>
                <a:cs typeface="Times New Roman" panose="02020603050405020304" pitchFamily="18" charset="0"/>
              </a:rPr>
              <a:t>Phone_No</a:t>
            </a:r>
            <a:endParaRPr lang="en-IN" sz="16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840B1EEA-962B-2221-9495-7B68463E255E}"/>
              </a:ext>
            </a:extLst>
          </p:cNvPr>
          <p:cNvPicPr>
            <a:picLocks noGrp="1" noChangeAspect="1"/>
          </p:cNvPicPr>
          <p:nvPr>
            <p:ph sz="half" idx="2"/>
          </p:nvPr>
        </p:nvPicPr>
        <p:blipFill>
          <a:blip r:embed="rId2"/>
          <a:stretch>
            <a:fillRect/>
          </a:stretch>
        </p:blipFill>
        <p:spPr>
          <a:xfrm>
            <a:off x="1096963" y="2641600"/>
            <a:ext cx="4640262" cy="3378880"/>
          </a:xfrm>
        </p:spPr>
      </p:pic>
      <p:pic>
        <p:nvPicPr>
          <p:cNvPr id="14" name="Content Placeholder 13">
            <a:extLst>
              <a:ext uri="{FF2B5EF4-FFF2-40B4-BE49-F238E27FC236}">
                <a16:creationId xmlns:a16="http://schemas.microsoft.com/office/drawing/2014/main" id="{EE36EF5D-776D-F407-39A5-4AFCE4605E4C}"/>
              </a:ext>
            </a:extLst>
          </p:cNvPr>
          <p:cNvPicPr>
            <a:picLocks noGrp="1" noChangeAspect="1"/>
          </p:cNvPicPr>
          <p:nvPr>
            <p:ph sz="quarter" idx="4"/>
          </p:nvPr>
        </p:nvPicPr>
        <p:blipFill>
          <a:blip r:embed="rId3"/>
          <a:stretch>
            <a:fillRect/>
          </a:stretch>
        </p:blipFill>
        <p:spPr>
          <a:xfrm>
            <a:off x="6563090" y="2641600"/>
            <a:ext cx="4545870" cy="3378880"/>
          </a:xfrm>
        </p:spPr>
      </p:pic>
    </p:spTree>
    <p:extLst>
      <p:ext uri="{BB962C8B-B14F-4D97-AF65-F5344CB8AC3E}">
        <p14:creationId xmlns:p14="http://schemas.microsoft.com/office/powerpoint/2010/main" val="2253485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r>
              <a:rPr lang="en-IN" sz="2000" dirty="0">
                <a:latin typeface="Book Antiqua" panose="02040602050305030304" pitchFamily="18" charset="0"/>
              </a:rPr>
              <a:t>Rename (Rename the Table) &amp; Delete Statement </a:t>
            </a: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7500" lnSpcReduction="20000"/>
          </a:bodyPr>
          <a:lstStyle/>
          <a:p>
            <a:pPr algn="ctr"/>
            <a:r>
              <a:rPr lang="en-US" sz="1600" dirty="0">
                <a:latin typeface="Times New Roman" panose="02020603050405020304" pitchFamily="18" charset="0"/>
                <a:cs typeface="Times New Roman" panose="02020603050405020304" pitchFamily="18" charset="0"/>
              </a:rPr>
              <a:t>ALTER TABLE Students RENAME TO </a:t>
            </a:r>
            <a:r>
              <a:rPr lang="en-US" sz="1600" dirty="0" err="1">
                <a:latin typeface="Times New Roman" panose="02020603050405020304" pitchFamily="18" charset="0"/>
                <a:cs typeface="Times New Roman" panose="02020603050405020304" pitchFamily="18" charset="0"/>
              </a:rPr>
              <a:t>StudentInfo</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7500" lnSpcReduction="20000"/>
          </a:bodyPr>
          <a:lstStyle/>
          <a:p>
            <a:pPr algn="ctr"/>
            <a:r>
              <a:rPr lang="en-US" sz="1600" dirty="0">
                <a:latin typeface="Times New Roman" panose="02020603050405020304" pitchFamily="18" charset="0"/>
                <a:cs typeface="Times New Roman" panose="02020603050405020304" pitchFamily="18" charset="0"/>
              </a:rPr>
              <a:t>DELETE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StudentID</a:t>
            </a:r>
            <a:r>
              <a:rPr lang="en-US" sz="1600" dirty="0">
                <a:latin typeface="Times New Roman" panose="02020603050405020304" pitchFamily="18" charset="0"/>
                <a:cs typeface="Times New Roman" panose="02020603050405020304" pitchFamily="18" charset="0"/>
              </a:rPr>
              <a:t> IN (4,5)</a:t>
            </a:r>
            <a:endParaRPr lang="en-IN" sz="16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E176B576-DBD5-E54C-A357-9C2061A27124}"/>
              </a:ext>
            </a:extLst>
          </p:cNvPr>
          <p:cNvPicPr>
            <a:picLocks noGrp="1" noChangeAspect="1"/>
          </p:cNvPicPr>
          <p:nvPr>
            <p:ph sz="half" idx="2"/>
          </p:nvPr>
        </p:nvPicPr>
        <p:blipFill>
          <a:blip r:embed="rId2"/>
          <a:stretch>
            <a:fillRect/>
          </a:stretch>
        </p:blipFill>
        <p:spPr>
          <a:xfrm>
            <a:off x="1135664" y="2641601"/>
            <a:ext cx="4639735" cy="3378878"/>
          </a:xfrm>
        </p:spPr>
      </p:pic>
      <p:pic>
        <p:nvPicPr>
          <p:cNvPr id="13" name="Content Placeholder 12">
            <a:extLst>
              <a:ext uri="{FF2B5EF4-FFF2-40B4-BE49-F238E27FC236}">
                <a16:creationId xmlns:a16="http://schemas.microsoft.com/office/drawing/2014/main" id="{9F5B6FAC-D958-3B2E-7642-ADD7D07E6275}"/>
              </a:ext>
            </a:extLst>
          </p:cNvPr>
          <p:cNvPicPr>
            <a:picLocks noGrp="1" noChangeAspect="1"/>
          </p:cNvPicPr>
          <p:nvPr>
            <p:ph sz="quarter" idx="4"/>
          </p:nvPr>
        </p:nvPicPr>
        <p:blipFill>
          <a:blip r:embed="rId3"/>
          <a:stretch>
            <a:fillRect/>
          </a:stretch>
        </p:blipFill>
        <p:spPr>
          <a:xfrm>
            <a:off x="6473975" y="2467429"/>
            <a:ext cx="4639735" cy="3553050"/>
          </a:xfrm>
        </p:spPr>
      </p:pic>
    </p:spTree>
    <p:extLst>
      <p:ext uri="{BB962C8B-B14F-4D97-AF65-F5344CB8AC3E}">
        <p14:creationId xmlns:p14="http://schemas.microsoft.com/office/powerpoint/2010/main" val="1226796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r>
              <a:rPr lang="en-IN" sz="4000" b="0" i="0" dirty="0">
                <a:solidFill>
                  <a:srgbClr val="374151"/>
                </a:solidFill>
                <a:effectLst/>
                <a:latin typeface="Algerian" panose="04020705040A02060702" pitchFamily="82" charset="0"/>
              </a:rPr>
              <a:t>General Functions</a:t>
            </a: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Where OR &amp; Where AND</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Age = 17 OR Age = 18</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Age = 17 AND </a:t>
            </a:r>
            <a:r>
              <a:rPr lang="en-US" sz="1600" dirty="0" err="1">
                <a:latin typeface="Times New Roman" panose="02020603050405020304" pitchFamily="18" charset="0"/>
                <a:cs typeface="Times New Roman" panose="02020603050405020304" pitchFamily="18" charset="0"/>
              </a:rPr>
              <a:t>CourseID</a:t>
            </a:r>
            <a:r>
              <a:rPr lang="en-US" sz="1600" dirty="0">
                <a:latin typeface="Times New Roman" panose="02020603050405020304" pitchFamily="18" charset="0"/>
                <a:cs typeface="Times New Roman" panose="02020603050405020304" pitchFamily="18" charset="0"/>
              </a:rPr>
              <a:t> = 2</a:t>
            </a:r>
            <a:endParaRPr lang="en-IN" sz="16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4F4B5850-5360-C9F2-0652-6A66D80BF6C1}"/>
              </a:ext>
            </a:extLst>
          </p:cNvPr>
          <p:cNvPicPr>
            <a:picLocks noGrp="1" noChangeAspect="1"/>
          </p:cNvPicPr>
          <p:nvPr>
            <p:ph sz="half" idx="2"/>
          </p:nvPr>
        </p:nvPicPr>
        <p:blipFill>
          <a:blip r:embed="rId2"/>
          <a:stretch>
            <a:fillRect/>
          </a:stretch>
        </p:blipFill>
        <p:spPr>
          <a:xfrm>
            <a:off x="1143750" y="2467429"/>
            <a:ext cx="4546687" cy="3401559"/>
          </a:xfrm>
        </p:spPr>
      </p:pic>
      <p:pic>
        <p:nvPicPr>
          <p:cNvPr id="14" name="Content Placeholder 13">
            <a:extLst>
              <a:ext uri="{FF2B5EF4-FFF2-40B4-BE49-F238E27FC236}">
                <a16:creationId xmlns:a16="http://schemas.microsoft.com/office/drawing/2014/main" id="{C7A1425E-C05E-B345-3EFE-6B96FA3F4BB9}"/>
              </a:ext>
            </a:extLst>
          </p:cNvPr>
          <p:cNvPicPr>
            <a:picLocks noGrp="1" noChangeAspect="1"/>
          </p:cNvPicPr>
          <p:nvPr>
            <p:ph sz="quarter" idx="4"/>
          </p:nvPr>
        </p:nvPicPr>
        <p:blipFill>
          <a:blip r:embed="rId3"/>
          <a:stretch>
            <a:fillRect/>
          </a:stretch>
        </p:blipFill>
        <p:spPr>
          <a:xfrm>
            <a:off x="6477276" y="2467429"/>
            <a:ext cx="4639736" cy="3401559"/>
          </a:xfrm>
        </p:spPr>
      </p:pic>
    </p:spTree>
    <p:extLst>
      <p:ext uri="{BB962C8B-B14F-4D97-AF65-F5344CB8AC3E}">
        <p14:creationId xmlns:p14="http://schemas.microsoft.com/office/powerpoint/2010/main" val="3380641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EE0331-32D8-6901-FB91-C7AB87DE29A6}"/>
              </a:ext>
            </a:extLst>
          </p:cNvPr>
          <p:cNvSpPr>
            <a:spLocks noGrp="1"/>
          </p:cNvSpPr>
          <p:nvPr>
            <p:ph type="title"/>
          </p:nvPr>
        </p:nvSpPr>
        <p:spPr/>
        <p:txBody>
          <a:bodyPr>
            <a:normAutofit/>
          </a:bodyPr>
          <a:lstStyle/>
          <a:p>
            <a:pPr algn="ctr"/>
            <a:br>
              <a:rPr lang="en-IN" sz="2800" b="0" i="0" dirty="0">
                <a:solidFill>
                  <a:srgbClr val="374151"/>
                </a:solidFill>
                <a:effectLst/>
                <a:latin typeface="Algerian" panose="04020705040A02060702" pitchFamily="82" charset="0"/>
              </a:rPr>
            </a:br>
            <a:r>
              <a:rPr lang="en-IN" sz="2000" b="0" i="0" dirty="0">
                <a:solidFill>
                  <a:srgbClr val="374151"/>
                </a:solidFill>
                <a:effectLst/>
                <a:latin typeface="Book Antiqua" panose="02040602050305030304" pitchFamily="18" charset="0"/>
              </a:rPr>
              <a:t>IN &amp; NOT IN</a:t>
            </a:r>
            <a:endParaRPr lang="en-IN" sz="2000" dirty="0">
              <a:latin typeface="Book Antiqua" panose="02040602050305030304" pitchFamily="18" charset="0"/>
            </a:endParaRPr>
          </a:p>
        </p:txBody>
      </p:sp>
      <p:sp>
        <p:nvSpPr>
          <p:cNvPr id="6" name="Text Placeholder 5">
            <a:extLst>
              <a:ext uri="{FF2B5EF4-FFF2-40B4-BE49-F238E27FC236}">
                <a16:creationId xmlns:a16="http://schemas.microsoft.com/office/drawing/2014/main" id="{CBB83AB7-5B03-6B9F-946E-CAB74C2AD824}"/>
              </a:ext>
            </a:extLst>
          </p:cNvPr>
          <p:cNvSpPr>
            <a:spLocks noGrp="1"/>
          </p:cNvSpPr>
          <p:nvPr>
            <p:ph type="body" idx="1"/>
          </p:nvPr>
        </p:nvSpPr>
        <p:spPr>
          <a:xfrm>
            <a:off x="1097280"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CityState</a:t>
            </a:r>
            <a:r>
              <a:rPr lang="en-US" sz="1600" dirty="0">
                <a:latin typeface="Times New Roman" panose="02020603050405020304" pitchFamily="18" charset="0"/>
                <a:cs typeface="Times New Roman" panose="02020603050405020304" pitchFamily="18" charset="0"/>
              </a:rPr>
              <a:t> IN ('Chennai' , 'Madurai')</a:t>
            </a:r>
            <a:endParaRPr lang="en-IN" sz="1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55F026E-95A7-3B17-D4B5-0447E079F0B9}"/>
              </a:ext>
            </a:extLst>
          </p:cNvPr>
          <p:cNvSpPr>
            <a:spLocks noGrp="1"/>
          </p:cNvSpPr>
          <p:nvPr>
            <p:ph type="body" sz="quarter" idx="3"/>
          </p:nvPr>
        </p:nvSpPr>
        <p:spPr>
          <a:xfrm>
            <a:off x="6515944" y="2057400"/>
            <a:ext cx="4639736" cy="410029"/>
          </a:xfrm>
        </p:spPr>
        <p:txBody>
          <a:bodyPr>
            <a:normAutofit fontScale="70000" lnSpcReduction="20000"/>
          </a:bodyPr>
          <a:lstStyle/>
          <a:p>
            <a:pPr algn="ctr"/>
            <a:r>
              <a:rPr lang="en-US" sz="1600" dirty="0">
                <a:latin typeface="Times New Roman" panose="02020603050405020304" pitchFamily="18" charset="0"/>
                <a:cs typeface="Times New Roman" panose="02020603050405020304" pitchFamily="18" charset="0"/>
              </a:rPr>
              <a:t>SELECT * FROM </a:t>
            </a:r>
            <a:r>
              <a:rPr lang="en-US" sz="1600" dirty="0" err="1">
                <a:latin typeface="Times New Roman" panose="02020603050405020304" pitchFamily="18" charset="0"/>
                <a:cs typeface="Times New Roman" panose="02020603050405020304" pitchFamily="18" charset="0"/>
              </a:rPr>
              <a:t>StudentInfo</a:t>
            </a: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CityState</a:t>
            </a:r>
            <a:r>
              <a:rPr lang="en-US" sz="1600" dirty="0">
                <a:latin typeface="Times New Roman" panose="02020603050405020304" pitchFamily="18" charset="0"/>
                <a:cs typeface="Times New Roman" panose="02020603050405020304" pitchFamily="18" charset="0"/>
              </a:rPr>
              <a:t> NOT IN ('Chennai' , 'Madura')</a:t>
            </a:r>
            <a:endParaRPr lang="en-IN" sz="1600"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C99D3CB8-7EED-7492-36A1-0287C3103DFD}"/>
              </a:ext>
            </a:extLst>
          </p:cNvPr>
          <p:cNvPicPr>
            <a:picLocks noGrp="1" noChangeAspect="1"/>
          </p:cNvPicPr>
          <p:nvPr>
            <p:ph sz="half" idx="2"/>
          </p:nvPr>
        </p:nvPicPr>
        <p:blipFill>
          <a:blip r:embed="rId2"/>
          <a:stretch>
            <a:fillRect/>
          </a:stretch>
        </p:blipFill>
        <p:spPr>
          <a:xfrm>
            <a:off x="1134765" y="2467429"/>
            <a:ext cx="4564657" cy="3401665"/>
          </a:xfrm>
        </p:spPr>
      </p:pic>
      <p:pic>
        <p:nvPicPr>
          <p:cNvPr id="13" name="Content Placeholder 12">
            <a:extLst>
              <a:ext uri="{FF2B5EF4-FFF2-40B4-BE49-F238E27FC236}">
                <a16:creationId xmlns:a16="http://schemas.microsoft.com/office/drawing/2014/main" id="{6D7D5381-41F7-435A-AE75-130B67C7DA3C}"/>
              </a:ext>
            </a:extLst>
          </p:cNvPr>
          <p:cNvPicPr>
            <a:picLocks noGrp="1" noChangeAspect="1"/>
          </p:cNvPicPr>
          <p:nvPr>
            <p:ph sz="quarter" idx="4"/>
          </p:nvPr>
        </p:nvPicPr>
        <p:blipFill>
          <a:blip r:embed="rId3"/>
          <a:stretch>
            <a:fillRect/>
          </a:stretch>
        </p:blipFill>
        <p:spPr>
          <a:xfrm>
            <a:off x="6492580" y="2467323"/>
            <a:ext cx="4663100" cy="3401665"/>
          </a:xfrm>
        </p:spPr>
      </p:pic>
    </p:spTree>
    <p:extLst>
      <p:ext uri="{BB962C8B-B14F-4D97-AF65-F5344CB8AC3E}">
        <p14:creationId xmlns:p14="http://schemas.microsoft.com/office/powerpoint/2010/main" val="3169542127"/>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{F8551030-E527-49FD-A3D9-84A627437EA8}tf22712842_win32</Template>
  <TotalTime>5521</TotalTime>
  <Words>1432</Words>
  <Application>Microsoft Office PowerPoint</Application>
  <PresentationFormat>Widescreen</PresentationFormat>
  <Paragraphs>104</Paragraphs>
  <Slides>33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Algerian</vt:lpstr>
      <vt:lpstr>Arial</vt:lpstr>
      <vt:lpstr>Bahnschrift SemiLight Condensed</vt:lpstr>
      <vt:lpstr>Book Antiqua</vt:lpstr>
      <vt:lpstr>Bookman Old Style</vt:lpstr>
      <vt:lpstr>Calibri</vt:lpstr>
      <vt:lpstr>Cambria</vt:lpstr>
      <vt:lpstr>Franklin Gothic Book</vt:lpstr>
      <vt:lpstr>Söhne</vt:lpstr>
      <vt:lpstr>Times New Roman</vt:lpstr>
      <vt:lpstr>Wingdings</vt:lpstr>
      <vt:lpstr>Custom</vt:lpstr>
      <vt:lpstr>   Structured  Query Language (sql) project 1 </vt:lpstr>
      <vt:lpstr>Introduction</vt:lpstr>
      <vt:lpstr>   Main Commands Create database &amp; Create Tables</vt:lpstr>
      <vt:lpstr>Data Insertion Insert Values</vt:lpstr>
      <vt:lpstr>Show tables &amp; Alter table ( For New Column Creation)</vt:lpstr>
      <vt:lpstr>Update Table ( To change the Values) &amp; Alter Table Drop ( Drop the Column)  </vt:lpstr>
      <vt:lpstr>Rename (Rename the Table) &amp; Delete Statement </vt:lpstr>
      <vt:lpstr>General Functions Where OR &amp; Where AND</vt:lpstr>
      <vt:lpstr> IN &amp; NOT IN</vt:lpstr>
      <vt:lpstr> Greater than (&gt;) &amp; Less than (&lt;)</vt:lpstr>
      <vt:lpstr> Greater than or EqualTo (&gt;=) &amp; Less than or EqualTo (&gt;=)</vt:lpstr>
      <vt:lpstr> NOT IN (&lt; &gt;) &amp; NOT Equal To (!=)</vt:lpstr>
      <vt:lpstr> Count &amp; Distinct</vt:lpstr>
      <vt:lpstr> Count with Distinct &amp; Order By </vt:lpstr>
      <vt:lpstr> Order By Descending &amp; Group By </vt:lpstr>
      <vt:lpstr> Limit &amp; Limit Descending </vt:lpstr>
      <vt:lpstr> Like &amp; Not Like </vt:lpstr>
      <vt:lpstr> Between</vt:lpstr>
      <vt:lpstr> Calculate Functions Sum &amp; Average</vt:lpstr>
      <vt:lpstr> Minimum &amp; Maximum</vt:lpstr>
      <vt:lpstr> String Functions Lower case &amp;  Upper case</vt:lpstr>
      <vt:lpstr>  Left &amp; Right</vt:lpstr>
      <vt:lpstr>  Concat &amp; Char_Length</vt:lpstr>
      <vt:lpstr>  Mid &amp; Length</vt:lpstr>
      <vt:lpstr> Logical Functions IF &amp; IF with AND Condition</vt:lpstr>
      <vt:lpstr>  IF with OR Condition &amp; Count IF</vt:lpstr>
      <vt:lpstr> Join Functions Inner Join &amp; Left Join</vt:lpstr>
      <vt:lpstr>  Right Join &amp; Cross Join</vt:lpstr>
      <vt:lpstr>  Case and End Statement &amp; Having Clause</vt:lpstr>
      <vt:lpstr> Procedures</vt:lpstr>
      <vt:lpstr> Conclusion Key Takeaways</vt:lpstr>
      <vt:lpstr> Project Highlights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Management System Project Presentation</dc:title>
  <dc:creator>Suji Ravi</dc:creator>
  <cp:lastModifiedBy>Suji Ravi</cp:lastModifiedBy>
  <cp:revision>194</cp:revision>
  <dcterms:created xsi:type="dcterms:W3CDTF">2023-09-28T17:06:54Z</dcterms:created>
  <dcterms:modified xsi:type="dcterms:W3CDTF">2023-10-02T22:28:04Z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